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Override9.xml" ContentType="application/vnd.openxmlformats-officedocument.themeOverride+xml"/>
  <Override PartName="/ppt/theme/themeOverride10.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8"/>
  </p:notesMasterIdLst>
  <p:sldIdLst>
    <p:sldId id="258" r:id="rId2"/>
    <p:sldId id="1199" r:id="rId3"/>
    <p:sldId id="257" r:id="rId4"/>
    <p:sldId id="1201" r:id="rId5"/>
    <p:sldId id="1193" r:id="rId6"/>
    <p:sldId id="1206" r:id="rId7"/>
    <p:sldId id="1203" r:id="rId8"/>
    <p:sldId id="1196" r:id="rId9"/>
    <p:sldId id="1197" r:id="rId10"/>
    <p:sldId id="1207" r:id="rId11"/>
    <p:sldId id="1204" r:id="rId12"/>
    <p:sldId id="1205" r:id="rId13"/>
    <p:sldId id="265" r:id="rId14"/>
    <p:sldId id="256" r:id="rId15"/>
    <p:sldId id="1190" r:id="rId16"/>
    <p:sldId id="118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EAF24-3F22-4251-B2EE-B374CFD33204}" v="219" dt="2023-09-05T21:35:29.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31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F75CC-FAFD-41FE-A7FD-17F9BB20AB64}"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C36A6CE5-9E65-4B68-9C89-D89BF4859760}">
      <dgm:prSet/>
      <dgm:spPr/>
      <dgm:t>
        <a:bodyPr/>
        <a:lstStyle/>
        <a:p>
          <a:r>
            <a:rPr lang="en-US" dirty="0"/>
            <a:t>Businesses interview and compile questions/concerns</a:t>
          </a:r>
        </a:p>
      </dgm:t>
    </dgm:pt>
    <dgm:pt modelId="{A4E35E35-CDA7-483B-B5EE-3D398E085037}" type="parTrans" cxnId="{9CEC345C-C698-4055-B02C-CEF2D433166F}">
      <dgm:prSet/>
      <dgm:spPr/>
      <dgm:t>
        <a:bodyPr/>
        <a:lstStyle/>
        <a:p>
          <a:endParaRPr lang="en-US"/>
        </a:p>
      </dgm:t>
    </dgm:pt>
    <dgm:pt modelId="{BC4C8E5B-7A91-4033-BEF5-17556BEB61C0}" type="sibTrans" cxnId="{9CEC345C-C698-4055-B02C-CEF2D433166F}">
      <dgm:prSet phldrT="1" phldr="0"/>
      <dgm:spPr/>
      <dgm:t>
        <a:bodyPr/>
        <a:lstStyle/>
        <a:p>
          <a:r>
            <a:rPr lang="en-US"/>
            <a:t>1</a:t>
          </a:r>
        </a:p>
      </dgm:t>
    </dgm:pt>
    <dgm:pt modelId="{868E48A0-8F05-490F-9141-227F290DC570}">
      <dgm:prSet/>
      <dgm:spPr/>
      <dgm:t>
        <a:bodyPr/>
        <a:lstStyle/>
        <a:p>
          <a:r>
            <a:rPr lang="en-US" dirty="0"/>
            <a:t>Work out details of the Ordinance implementation including recommendations for  Communication to residents and businesses, and Enforcement </a:t>
          </a:r>
        </a:p>
      </dgm:t>
    </dgm:pt>
    <dgm:pt modelId="{E7400D2F-4BA8-4201-9AB9-36DD4CF40924}" type="parTrans" cxnId="{A4FB1620-D1C6-45BB-AE51-65F9AC5D4F53}">
      <dgm:prSet/>
      <dgm:spPr/>
      <dgm:t>
        <a:bodyPr/>
        <a:lstStyle/>
        <a:p>
          <a:endParaRPr lang="en-US"/>
        </a:p>
      </dgm:t>
    </dgm:pt>
    <dgm:pt modelId="{53A5E065-1CBC-490A-B937-2C3FC18DC21C}" type="sibTrans" cxnId="{A4FB1620-D1C6-45BB-AE51-65F9AC5D4F53}">
      <dgm:prSet phldrT="2" phldr="0"/>
      <dgm:spPr/>
      <dgm:t>
        <a:bodyPr/>
        <a:lstStyle/>
        <a:p>
          <a:r>
            <a:rPr lang="en-US" dirty="0"/>
            <a:t>2</a:t>
          </a:r>
        </a:p>
      </dgm:t>
    </dgm:pt>
    <dgm:pt modelId="{09F3D407-DB35-41CF-A6E0-3F2AEC62CC8D}">
      <dgm:prSet/>
      <dgm:spPr/>
      <dgm:t>
        <a:bodyPr/>
        <a:lstStyle/>
        <a:p>
          <a:r>
            <a:rPr lang="en-US" dirty="0"/>
            <a:t>Secure approval from Board of Supervisors to move ahead with creating the ordinance</a:t>
          </a:r>
        </a:p>
      </dgm:t>
    </dgm:pt>
    <dgm:pt modelId="{62DEA948-676A-414B-B34C-091C4BF4A412}" type="parTrans" cxnId="{EB2C1EA1-62FB-4230-BEE0-1EDCAF825AC3}">
      <dgm:prSet/>
      <dgm:spPr/>
      <dgm:t>
        <a:bodyPr/>
        <a:lstStyle/>
        <a:p>
          <a:endParaRPr lang="en-US"/>
        </a:p>
      </dgm:t>
    </dgm:pt>
    <dgm:pt modelId="{B504A734-58FD-47FD-AFCF-F259D96C0C50}" type="sibTrans" cxnId="{EB2C1EA1-62FB-4230-BEE0-1EDCAF825AC3}">
      <dgm:prSet phldrT="4" phldr="0"/>
      <dgm:spPr/>
      <dgm:t>
        <a:bodyPr/>
        <a:lstStyle/>
        <a:p>
          <a:r>
            <a:rPr lang="en-US"/>
            <a:t>4</a:t>
          </a:r>
        </a:p>
      </dgm:t>
    </dgm:pt>
    <dgm:pt modelId="{6734593B-D7AA-4454-BB04-B5605F26C5D6}">
      <dgm:prSet/>
      <dgm:spPr/>
      <dgm:t>
        <a:bodyPr/>
        <a:lstStyle/>
        <a:p>
          <a:r>
            <a:rPr lang="en-US" dirty="0"/>
            <a:t>Present findings and recommendations back to the Board of Supervisors. Discuss any resolutions to potential concerns raised.</a:t>
          </a:r>
        </a:p>
      </dgm:t>
    </dgm:pt>
    <dgm:pt modelId="{8A5E1EF5-0648-4399-9F6E-65DD400F2789}" type="parTrans" cxnId="{746E473A-B30F-4BFA-8D8B-44C9D5EEAECF}">
      <dgm:prSet/>
      <dgm:spPr/>
      <dgm:t>
        <a:bodyPr/>
        <a:lstStyle/>
        <a:p>
          <a:endParaRPr lang="en-US"/>
        </a:p>
      </dgm:t>
    </dgm:pt>
    <dgm:pt modelId="{35455041-109A-47BC-AE9E-6B17DBF0C566}" type="sibTrans" cxnId="{746E473A-B30F-4BFA-8D8B-44C9D5EEAECF}">
      <dgm:prSet phldrT="3" phldr="0"/>
      <dgm:spPr/>
      <dgm:t>
        <a:bodyPr/>
        <a:lstStyle/>
        <a:p>
          <a:r>
            <a:rPr lang="en-US"/>
            <a:t>3</a:t>
          </a:r>
        </a:p>
      </dgm:t>
    </dgm:pt>
    <dgm:pt modelId="{84DB2F69-9BFC-4BD7-A396-F1066B8E974F}" type="pres">
      <dgm:prSet presAssocID="{D4DF75CC-FAFD-41FE-A7FD-17F9BB20AB64}" presName="Name0" presStyleCnt="0">
        <dgm:presLayoutVars>
          <dgm:animLvl val="lvl"/>
          <dgm:resizeHandles val="exact"/>
        </dgm:presLayoutVars>
      </dgm:prSet>
      <dgm:spPr/>
    </dgm:pt>
    <dgm:pt modelId="{68D76CAD-A9E3-423A-8180-0AD33C188F72}" type="pres">
      <dgm:prSet presAssocID="{C36A6CE5-9E65-4B68-9C89-D89BF4859760}" presName="compositeNode" presStyleCnt="0">
        <dgm:presLayoutVars>
          <dgm:bulletEnabled val="1"/>
        </dgm:presLayoutVars>
      </dgm:prSet>
      <dgm:spPr/>
    </dgm:pt>
    <dgm:pt modelId="{3FEA8F3D-7039-4E87-B7E8-D8C2F538338C}" type="pres">
      <dgm:prSet presAssocID="{C36A6CE5-9E65-4B68-9C89-D89BF4859760}" presName="bgRect" presStyleLbl="bgAccFollowNode1" presStyleIdx="0" presStyleCnt="4"/>
      <dgm:spPr/>
    </dgm:pt>
    <dgm:pt modelId="{56E2595F-FB35-45B4-8ACD-BBA5CB388CE4}" type="pres">
      <dgm:prSet presAssocID="{BC4C8E5B-7A91-4033-BEF5-17556BEB61C0}" presName="sibTransNodeCircle" presStyleLbl="alignNode1" presStyleIdx="0" presStyleCnt="8">
        <dgm:presLayoutVars>
          <dgm:chMax val="0"/>
          <dgm:bulletEnabled/>
        </dgm:presLayoutVars>
      </dgm:prSet>
      <dgm:spPr/>
    </dgm:pt>
    <dgm:pt modelId="{A6AE6508-E9F0-4DEC-95C0-91144A9C7261}" type="pres">
      <dgm:prSet presAssocID="{C36A6CE5-9E65-4B68-9C89-D89BF4859760}" presName="bottomLine" presStyleLbl="alignNode1" presStyleIdx="1" presStyleCnt="8">
        <dgm:presLayoutVars/>
      </dgm:prSet>
      <dgm:spPr/>
    </dgm:pt>
    <dgm:pt modelId="{AC570CF4-1E36-45D3-B32E-60136F159B8F}" type="pres">
      <dgm:prSet presAssocID="{C36A6CE5-9E65-4B68-9C89-D89BF4859760}" presName="nodeText" presStyleLbl="bgAccFollowNode1" presStyleIdx="0" presStyleCnt="4">
        <dgm:presLayoutVars>
          <dgm:bulletEnabled val="1"/>
        </dgm:presLayoutVars>
      </dgm:prSet>
      <dgm:spPr/>
    </dgm:pt>
    <dgm:pt modelId="{C29AF301-7EB6-4ADD-A391-35CEBB345CD9}" type="pres">
      <dgm:prSet presAssocID="{BC4C8E5B-7A91-4033-BEF5-17556BEB61C0}" presName="sibTrans" presStyleCnt="0"/>
      <dgm:spPr/>
    </dgm:pt>
    <dgm:pt modelId="{C5948564-D473-4287-8A06-9CC9217FF216}" type="pres">
      <dgm:prSet presAssocID="{868E48A0-8F05-490F-9141-227F290DC570}" presName="compositeNode" presStyleCnt="0">
        <dgm:presLayoutVars>
          <dgm:bulletEnabled val="1"/>
        </dgm:presLayoutVars>
      </dgm:prSet>
      <dgm:spPr/>
    </dgm:pt>
    <dgm:pt modelId="{97E588D2-A171-427A-92FC-7B1144B83F32}" type="pres">
      <dgm:prSet presAssocID="{868E48A0-8F05-490F-9141-227F290DC570}" presName="bgRect" presStyleLbl="bgAccFollowNode1" presStyleIdx="1" presStyleCnt="4"/>
      <dgm:spPr/>
    </dgm:pt>
    <dgm:pt modelId="{BFE724A5-7FF5-4071-A498-F7DB2D09FE96}" type="pres">
      <dgm:prSet presAssocID="{53A5E065-1CBC-490A-B937-2C3FC18DC21C}" presName="sibTransNodeCircle" presStyleLbl="alignNode1" presStyleIdx="2" presStyleCnt="8">
        <dgm:presLayoutVars>
          <dgm:chMax val="0"/>
          <dgm:bulletEnabled/>
        </dgm:presLayoutVars>
      </dgm:prSet>
      <dgm:spPr/>
    </dgm:pt>
    <dgm:pt modelId="{D3B7D4B1-6E25-4725-8325-6FCDA7308D97}" type="pres">
      <dgm:prSet presAssocID="{868E48A0-8F05-490F-9141-227F290DC570}" presName="bottomLine" presStyleLbl="alignNode1" presStyleIdx="3" presStyleCnt="8">
        <dgm:presLayoutVars/>
      </dgm:prSet>
      <dgm:spPr/>
    </dgm:pt>
    <dgm:pt modelId="{5654CE8F-79FD-4E51-B1E5-957AFFCFF121}" type="pres">
      <dgm:prSet presAssocID="{868E48A0-8F05-490F-9141-227F290DC570}" presName="nodeText" presStyleLbl="bgAccFollowNode1" presStyleIdx="1" presStyleCnt="4">
        <dgm:presLayoutVars>
          <dgm:bulletEnabled val="1"/>
        </dgm:presLayoutVars>
      </dgm:prSet>
      <dgm:spPr/>
    </dgm:pt>
    <dgm:pt modelId="{E77E5426-28E9-4ACC-B6FE-EEB69CF54101}" type="pres">
      <dgm:prSet presAssocID="{53A5E065-1CBC-490A-B937-2C3FC18DC21C}" presName="sibTrans" presStyleCnt="0"/>
      <dgm:spPr/>
    </dgm:pt>
    <dgm:pt modelId="{AFBD1BAA-FA13-4735-AC01-699B6FFA80CA}" type="pres">
      <dgm:prSet presAssocID="{6734593B-D7AA-4454-BB04-B5605F26C5D6}" presName="compositeNode" presStyleCnt="0">
        <dgm:presLayoutVars>
          <dgm:bulletEnabled val="1"/>
        </dgm:presLayoutVars>
      </dgm:prSet>
      <dgm:spPr/>
    </dgm:pt>
    <dgm:pt modelId="{30C54758-10F7-4311-8422-390EBCF5CEAA}" type="pres">
      <dgm:prSet presAssocID="{6734593B-D7AA-4454-BB04-B5605F26C5D6}" presName="bgRect" presStyleLbl="bgAccFollowNode1" presStyleIdx="2" presStyleCnt="4"/>
      <dgm:spPr/>
    </dgm:pt>
    <dgm:pt modelId="{B4D619F7-6523-49B5-86E4-992F9B796ACF}" type="pres">
      <dgm:prSet presAssocID="{35455041-109A-47BC-AE9E-6B17DBF0C566}" presName="sibTransNodeCircle" presStyleLbl="alignNode1" presStyleIdx="4" presStyleCnt="8">
        <dgm:presLayoutVars>
          <dgm:chMax val="0"/>
          <dgm:bulletEnabled/>
        </dgm:presLayoutVars>
      </dgm:prSet>
      <dgm:spPr/>
    </dgm:pt>
    <dgm:pt modelId="{6F0671B3-1597-4466-86C2-795B51F8D574}" type="pres">
      <dgm:prSet presAssocID="{6734593B-D7AA-4454-BB04-B5605F26C5D6}" presName="bottomLine" presStyleLbl="alignNode1" presStyleIdx="5" presStyleCnt="8">
        <dgm:presLayoutVars/>
      </dgm:prSet>
      <dgm:spPr/>
    </dgm:pt>
    <dgm:pt modelId="{96014202-FD59-4395-87CC-617203FFE84B}" type="pres">
      <dgm:prSet presAssocID="{6734593B-D7AA-4454-BB04-B5605F26C5D6}" presName="nodeText" presStyleLbl="bgAccFollowNode1" presStyleIdx="2" presStyleCnt="4">
        <dgm:presLayoutVars>
          <dgm:bulletEnabled val="1"/>
        </dgm:presLayoutVars>
      </dgm:prSet>
      <dgm:spPr/>
    </dgm:pt>
    <dgm:pt modelId="{CCBCC909-DC25-4716-B797-84C6F8E65C72}" type="pres">
      <dgm:prSet presAssocID="{35455041-109A-47BC-AE9E-6B17DBF0C566}" presName="sibTrans" presStyleCnt="0"/>
      <dgm:spPr/>
    </dgm:pt>
    <dgm:pt modelId="{B2ED8041-0B77-4127-B486-6BB6181E088A}" type="pres">
      <dgm:prSet presAssocID="{09F3D407-DB35-41CF-A6E0-3F2AEC62CC8D}" presName="compositeNode" presStyleCnt="0">
        <dgm:presLayoutVars>
          <dgm:bulletEnabled val="1"/>
        </dgm:presLayoutVars>
      </dgm:prSet>
      <dgm:spPr/>
    </dgm:pt>
    <dgm:pt modelId="{9B8C6DA8-FDA9-4036-BC5D-4FE97644EA24}" type="pres">
      <dgm:prSet presAssocID="{09F3D407-DB35-41CF-A6E0-3F2AEC62CC8D}" presName="bgRect" presStyleLbl="bgAccFollowNode1" presStyleIdx="3" presStyleCnt="4" custLinFactNeighborY="-432"/>
      <dgm:spPr/>
    </dgm:pt>
    <dgm:pt modelId="{BA416AF5-DBEB-4B32-8A10-EED166D72C30}" type="pres">
      <dgm:prSet presAssocID="{B504A734-58FD-47FD-AFCF-F259D96C0C50}" presName="sibTransNodeCircle" presStyleLbl="alignNode1" presStyleIdx="6" presStyleCnt="8">
        <dgm:presLayoutVars>
          <dgm:chMax val="0"/>
          <dgm:bulletEnabled/>
        </dgm:presLayoutVars>
      </dgm:prSet>
      <dgm:spPr/>
    </dgm:pt>
    <dgm:pt modelId="{53AF804E-3DE7-46C0-868C-4615EDC99C22}" type="pres">
      <dgm:prSet presAssocID="{09F3D407-DB35-41CF-A6E0-3F2AEC62CC8D}" presName="bottomLine" presStyleLbl="alignNode1" presStyleIdx="7" presStyleCnt="8">
        <dgm:presLayoutVars/>
      </dgm:prSet>
      <dgm:spPr/>
    </dgm:pt>
    <dgm:pt modelId="{5BE2B711-E295-44BD-ACD8-D2B3F6FFAB0B}" type="pres">
      <dgm:prSet presAssocID="{09F3D407-DB35-41CF-A6E0-3F2AEC62CC8D}" presName="nodeText" presStyleLbl="bgAccFollowNode1" presStyleIdx="3" presStyleCnt="4">
        <dgm:presLayoutVars>
          <dgm:bulletEnabled val="1"/>
        </dgm:presLayoutVars>
      </dgm:prSet>
      <dgm:spPr/>
    </dgm:pt>
  </dgm:ptLst>
  <dgm:cxnLst>
    <dgm:cxn modelId="{34167E01-587C-4B8C-AF0B-0A8C2DEB8E08}" type="presOf" srcId="{6734593B-D7AA-4454-BB04-B5605F26C5D6}" destId="{96014202-FD59-4395-87CC-617203FFE84B}" srcOrd="1" destOrd="0" presId="urn:microsoft.com/office/officeart/2016/7/layout/BasicLinearProcessNumbered"/>
    <dgm:cxn modelId="{FBECDC01-822B-4DDD-9027-4BCA1ECDFA2E}" type="presOf" srcId="{09F3D407-DB35-41CF-A6E0-3F2AEC62CC8D}" destId="{9B8C6DA8-FDA9-4036-BC5D-4FE97644EA24}" srcOrd="0" destOrd="0" presId="urn:microsoft.com/office/officeart/2016/7/layout/BasicLinearProcessNumbered"/>
    <dgm:cxn modelId="{D646601F-9590-4B3C-A4FD-9F5FF5330D4D}" type="presOf" srcId="{53A5E065-1CBC-490A-B937-2C3FC18DC21C}" destId="{BFE724A5-7FF5-4071-A498-F7DB2D09FE96}" srcOrd="0" destOrd="0" presId="urn:microsoft.com/office/officeart/2016/7/layout/BasicLinearProcessNumbered"/>
    <dgm:cxn modelId="{A4FB1620-D1C6-45BB-AE51-65F9AC5D4F53}" srcId="{D4DF75CC-FAFD-41FE-A7FD-17F9BB20AB64}" destId="{868E48A0-8F05-490F-9141-227F290DC570}" srcOrd="1" destOrd="0" parTransId="{E7400D2F-4BA8-4201-9AB9-36DD4CF40924}" sibTransId="{53A5E065-1CBC-490A-B937-2C3FC18DC21C}"/>
    <dgm:cxn modelId="{3C041D36-1274-4D4F-939F-F45EBFA20284}" type="presOf" srcId="{868E48A0-8F05-490F-9141-227F290DC570}" destId="{5654CE8F-79FD-4E51-B1E5-957AFFCFF121}" srcOrd="1" destOrd="0" presId="urn:microsoft.com/office/officeart/2016/7/layout/BasicLinearProcessNumbered"/>
    <dgm:cxn modelId="{746E473A-B30F-4BFA-8D8B-44C9D5EEAECF}" srcId="{D4DF75CC-FAFD-41FE-A7FD-17F9BB20AB64}" destId="{6734593B-D7AA-4454-BB04-B5605F26C5D6}" srcOrd="2" destOrd="0" parTransId="{8A5E1EF5-0648-4399-9F6E-65DD400F2789}" sibTransId="{35455041-109A-47BC-AE9E-6B17DBF0C566}"/>
    <dgm:cxn modelId="{E8ED343B-A71E-438D-939A-DA0C7D784F4F}" type="presOf" srcId="{BC4C8E5B-7A91-4033-BEF5-17556BEB61C0}" destId="{56E2595F-FB35-45B4-8ACD-BBA5CB388CE4}" srcOrd="0" destOrd="0" presId="urn:microsoft.com/office/officeart/2016/7/layout/BasicLinearProcessNumbered"/>
    <dgm:cxn modelId="{01B7685B-999C-4A31-855A-EF47A5C15B8A}" type="presOf" srcId="{6734593B-D7AA-4454-BB04-B5605F26C5D6}" destId="{30C54758-10F7-4311-8422-390EBCF5CEAA}" srcOrd="0" destOrd="0" presId="urn:microsoft.com/office/officeart/2016/7/layout/BasicLinearProcessNumbered"/>
    <dgm:cxn modelId="{9CEC345C-C698-4055-B02C-CEF2D433166F}" srcId="{D4DF75CC-FAFD-41FE-A7FD-17F9BB20AB64}" destId="{C36A6CE5-9E65-4B68-9C89-D89BF4859760}" srcOrd="0" destOrd="0" parTransId="{A4E35E35-CDA7-483B-B5EE-3D398E085037}" sibTransId="{BC4C8E5B-7A91-4033-BEF5-17556BEB61C0}"/>
    <dgm:cxn modelId="{6F152547-D8ED-4593-91B1-DB82C28E8BED}" type="presOf" srcId="{868E48A0-8F05-490F-9141-227F290DC570}" destId="{97E588D2-A171-427A-92FC-7B1144B83F32}" srcOrd="0" destOrd="0" presId="urn:microsoft.com/office/officeart/2016/7/layout/BasicLinearProcessNumbered"/>
    <dgm:cxn modelId="{E5CFFB74-AF7A-46CB-BED4-65AD443BE562}" type="presOf" srcId="{C36A6CE5-9E65-4B68-9C89-D89BF4859760}" destId="{3FEA8F3D-7039-4E87-B7E8-D8C2F538338C}" srcOrd="0" destOrd="0" presId="urn:microsoft.com/office/officeart/2016/7/layout/BasicLinearProcessNumbered"/>
    <dgm:cxn modelId="{DC58C355-AFDD-4CD3-98E5-BAF0B1F553A7}" type="presOf" srcId="{09F3D407-DB35-41CF-A6E0-3F2AEC62CC8D}" destId="{5BE2B711-E295-44BD-ACD8-D2B3F6FFAB0B}" srcOrd="1" destOrd="0" presId="urn:microsoft.com/office/officeart/2016/7/layout/BasicLinearProcessNumbered"/>
    <dgm:cxn modelId="{741C7593-F21E-41BC-AD91-6C6CB84F614F}" type="presOf" srcId="{D4DF75CC-FAFD-41FE-A7FD-17F9BB20AB64}" destId="{84DB2F69-9BFC-4BD7-A396-F1066B8E974F}" srcOrd="0" destOrd="0" presId="urn:microsoft.com/office/officeart/2016/7/layout/BasicLinearProcessNumbered"/>
    <dgm:cxn modelId="{EB2C1EA1-62FB-4230-BEE0-1EDCAF825AC3}" srcId="{D4DF75CC-FAFD-41FE-A7FD-17F9BB20AB64}" destId="{09F3D407-DB35-41CF-A6E0-3F2AEC62CC8D}" srcOrd="3" destOrd="0" parTransId="{62DEA948-676A-414B-B34C-091C4BF4A412}" sibTransId="{B504A734-58FD-47FD-AFCF-F259D96C0C50}"/>
    <dgm:cxn modelId="{FEA1ECB9-632D-4323-AD5D-DA9CA7D7527D}" type="presOf" srcId="{B504A734-58FD-47FD-AFCF-F259D96C0C50}" destId="{BA416AF5-DBEB-4B32-8A10-EED166D72C30}" srcOrd="0" destOrd="0" presId="urn:microsoft.com/office/officeart/2016/7/layout/BasicLinearProcessNumbered"/>
    <dgm:cxn modelId="{938EC9CD-C661-4BA8-93AD-C2957E542F35}" type="presOf" srcId="{35455041-109A-47BC-AE9E-6B17DBF0C566}" destId="{B4D619F7-6523-49B5-86E4-992F9B796ACF}" srcOrd="0" destOrd="0" presId="urn:microsoft.com/office/officeart/2016/7/layout/BasicLinearProcessNumbered"/>
    <dgm:cxn modelId="{7FEFD1D1-7F90-489D-B40E-88E1A6C725A6}" type="presOf" srcId="{C36A6CE5-9E65-4B68-9C89-D89BF4859760}" destId="{AC570CF4-1E36-45D3-B32E-60136F159B8F}" srcOrd="1" destOrd="0" presId="urn:microsoft.com/office/officeart/2016/7/layout/BasicLinearProcessNumbered"/>
    <dgm:cxn modelId="{083CCD83-D2FE-4265-83ED-5D6711FEBDE7}" type="presParOf" srcId="{84DB2F69-9BFC-4BD7-A396-F1066B8E974F}" destId="{68D76CAD-A9E3-423A-8180-0AD33C188F72}" srcOrd="0" destOrd="0" presId="urn:microsoft.com/office/officeart/2016/7/layout/BasicLinearProcessNumbered"/>
    <dgm:cxn modelId="{A9FA5CAA-90D4-4C86-90CA-7B547379417E}" type="presParOf" srcId="{68D76CAD-A9E3-423A-8180-0AD33C188F72}" destId="{3FEA8F3D-7039-4E87-B7E8-D8C2F538338C}" srcOrd="0" destOrd="0" presId="urn:microsoft.com/office/officeart/2016/7/layout/BasicLinearProcessNumbered"/>
    <dgm:cxn modelId="{B44B81C3-C12D-4566-BF09-768B09BE4515}" type="presParOf" srcId="{68D76CAD-A9E3-423A-8180-0AD33C188F72}" destId="{56E2595F-FB35-45B4-8ACD-BBA5CB388CE4}" srcOrd="1" destOrd="0" presId="urn:microsoft.com/office/officeart/2016/7/layout/BasicLinearProcessNumbered"/>
    <dgm:cxn modelId="{F04351FC-7D2C-4084-A5FC-214A8CC77476}" type="presParOf" srcId="{68D76CAD-A9E3-423A-8180-0AD33C188F72}" destId="{A6AE6508-E9F0-4DEC-95C0-91144A9C7261}" srcOrd="2" destOrd="0" presId="urn:microsoft.com/office/officeart/2016/7/layout/BasicLinearProcessNumbered"/>
    <dgm:cxn modelId="{7EF3D32F-34C5-4290-824F-72CCFF5F9429}" type="presParOf" srcId="{68D76CAD-A9E3-423A-8180-0AD33C188F72}" destId="{AC570CF4-1E36-45D3-B32E-60136F159B8F}" srcOrd="3" destOrd="0" presId="urn:microsoft.com/office/officeart/2016/7/layout/BasicLinearProcessNumbered"/>
    <dgm:cxn modelId="{CF732CE6-A65C-40DB-8BEE-BEE9B6A41435}" type="presParOf" srcId="{84DB2F69-9BFC-4BD7-A396-F1066B8E974F}" destId="{C29AF301-7EB6-4ADD-A391-35CEBB345CD9}" srcOrd="1" destOrd="0" presId="urn:microsoft.com/office/officeart/2016/7/layout/BasicLinearProcessNumbered"/>
    <dgm:cxn modelId="{F4DF355F-1605-4F40-9716-25769C0B0EA2}" type="presParOf" srcId="{84DB2F69-9BFC-4BD7-A396-F1066B8E974F}" destId="{C5948564-D473-4287-8A06-9CC9217FF216}" srcOrd="2" destOrd="0" presId="urn:microsoft.com/office/officeart/2016/7/layout/BasicLinearProcessNumbered"/>
    <dgm:cxn modelId="{AF72652A-988A-49CF-8AF7-34F08B4A10DC}" type="presParOf" srcId="{C5948564-D473-4287-8A06-9CC9217FF216}" destId="{97E588D2-A171-427A-92FC-7B1144B83F32}" srcOrd="0" destOrd="0" presId="urn:microsoft.com/office/officeart/2016/7/layout/BasicLinearProcessNumbered"/>
    <dgm:cxn modelId="{F7F2BC7B-52C6-41A2-8619-E602800E398A}" type="presParOf" srcId="{C5948564-D473-4287-8A06-9CC9217FF216}" destId="{BFE724A5-7FF5-4071-A498-F7DB2D09FE96}" srcOrd="1" destOrd="0" presId="urn:microsoft.com/office/officeart/2016/7/layout/BasicLinearProcessNumbered"/>
    <dgm:cxn modelId="{14D7428C-606F-4B25-9A82-1F7625E537EF}" type="presParOf" srcId="{C5948564-D473-4287-8A06-9CC9217FF216}" destId="{D3B7D4B1-6E25-4725-8325-6FCDA7308D97}" srcOrd="2" destOrd="0" presId="urn:microsoft.com/office/officeart/2016/7/layout/BasicLinearProcessNumbered"/>
    <dgm:cxn modelId="{D1E9FBEB-6CA4-449D-9C95-97DDBD24AE33}" type="presParOf" srcId="{C5948564-D473-4287-8A06-9CC9217FF216}" destId="{5654CE8F-79FD-4E51-B1E5-957AFFCFF121}" srcOrd="3" destOrd="0" presId="urn:microsoft.com/office/officeart/2016/7/layout/BasicLinearProcessNumbered"/>
    <dgm:cxn modelId="{58898759-CCF7-443C-8727-C6E9E51263DF}" type="presParOf" srcId="{84DB2F69-9BFC-4BD7-A396-F1066B8E974F}" destId="{E77E5426-28E9-4ACC-B6FE-EEB69CF54101}" srcOrd="3" destOrd="0" presId="urn:microsoft.com/office/officeart/2016/7/layout/BasicLinearProcessNumbered"/>
    <dgm:cxn modelId="{ABBE1175-5E36-4E7A-B538-97F0A72FF9EF}" type="presParOf" srcId="{84DB2F69-9BFC-4BD7-A396-F1066B8E974F}" destId="{AFBD1BAA-FA13-4735-AC01-699B6FFA80CA}" srcOrd="4" destOrd="0" presId="urn:microsoft.com/office/officeart/2016/7/layout/BasicLinearProcessNumbered"/>
    <dgm:cxn modelId="{BD4C4626-85EF-4F00-8554-20BEA02C9B09}" type="presParOf" srcId="{AFBD1BAA-FA13-4735-AC01-699B6FFA80CA}" destId="{30C54758-10F7-4311-8422-390EBCF5CEAA}" srcOrd="0" destOrd="0" presId="urn:microsoft.com/office/officeart/2016/7/layout/BasicLinearProcessNumbered"/>
    <dgm:cxn modelId="{00B6CBDC-4391-416B-B357-7F183305AE6C}" type="presParOf" srcId="{AFBD1BAA-FA13-4735-AC01-699B6FFA80CA}" destId="{B4D619F7-6523-49B5-86E4-992F9B796ACF}" srcOrd="1" destOrd="0" presId="urn:microsoft.com/office/officeart/2016/7/layout/BasicLinearProcessNumbered"/>
    <dgm:cxn modelId="{00A661F3-52FC-428D-8696-EA8F695941AC}" type="presParOf" srcId="{AFBD1BAA-FA13-4735-AC01-699B6FFA80CA}" destId="{6F0671B3-1597-4466-86C2-795B51F8D574}" srcOrd="2" destOrd="0" presId="urn:microsoft.com/office/officeart/2016/7/layout/BasicLinearProcessNumbered"/>
    <dgm:cxn modelId="{9DED9A84-ADD6-4A5C-B20F-E4F3BF88810E}" type="presParOf" srcId="{AFBD1BAA-FA13-4735-AC01-699B6FFA80CA}" destId="{96014202-FD59-4395-87CC-617203FFE84B}" srcOrd="3" destOrd="0" presId="urn:microsoft.com/office/officeart/2016/7/layout/BasicLinearProcessNumbered"/>
    <dgm:cxn modelId="{3E041279-936C-4779-8139-FD3261DCC95E}" type="presParOf" srcId="{84DB2F69-9BFC-4BD7-A396-F1066B8E974F}" destId="{CCBCC909-DC25-4716-B797-84C6F8E65C72}" srcOrd="5" destOrd="0" presId="urn:microsoft.com/office/officeart/2016/7/layout/BasicLinearProcessNumbered"/>
    <dgm:cxn modelId="{941C0351-BDC0-4D01-A316-599F641537B3}" type="presParOf" srcId="{84DB2F69-9BFC-4BD7-A396-F1066B8E974F}" destId="{B2ED8041-0B77-4127-B486-6BB6181E088A}" srcOrd="6" destOrd="0" presId="urn:microsoft.com/office/officeart/2016/7/layout/BasicLinearProcessNumbered"/>
    <dgm:cxn modelId="{B6E3D22C-17AA-44C2-AC76-0F278D99C289}" type="presParOf" srcId="{B2ED8041-0B77-4127-B486-6BB6181E088A}" destId="{9B8C6DA8-FDA9-4036-BC5D-4FE97644EA24}" srcOrd="0" destOrd="0" presId="urn:microsoft.com/office/officeart/2016/7/layout/BasicLinearProcessNumbered"/>
    <dgm:cxn modelId="{4A2DCB24-F697-481B-AF84-E28CA5C6F6FF}" type="presParOf" srcId="{B2ED8041-0B77-4127-B486-6BB6181E088A}" destId="{BA416AF5-DBEB-4B32-8A10-EED166D72C30}" srcOrd="1" destOrd="0" presId="urn:microsoft.com/office/officeart/2016/7/layout/BasicLinearProcessNumbered"/>
    <dgm:cxn modelId="{7FD85218-9C2F-48A4-A157-7CCADA13E0A1}" type="presParOf" srcId="{B2ED8041-0B77-4127-B486-6BB6181E088A}" destId="{53AF804E-3DE7-46C0-868C-4615EDC99C22}" srcOrd="2" destOrd="0" presId="urn:microsoft.com/office/officeart/2016/7/layout/BasicLinearProcessNumbered"/>
    <dgm:cxn modelId="{52FEDE83-F3D2-4D84-B09D-3F7757425E1E}" type="presParOf" srcId="{B2ED8041-0B77-4127-B486-6BB6181E088A}" destId="{5BE2B711-E295-44BD-ACD8-D2B3F6FFAB0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A8F3D-7039-4E87-B7E8-D8C2F538338C}">
      <dsp:nvSpPr>
        <dsp:cNvPr id="0" name=""/>
        <dsp:cNvSpPr/>
      </dsp:nvSpPr>
      <dsp:spPr>
        <a:xfrm>
          <a:off x="3080" y="263599"/>
          <a:ext cx="2444055" cy="3421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Businesses interview and compile questions/concerns</a:t>
          </a:r>
        </a:p>
      </dsp:txBody>
      <dsp:txXfrm>
        <a:off x="3080" y="1563836"/>
        <a:ext cx="2444055" cy="2053006"/>
      </dsp:txXfrm>
    </dsp:sp>
    <dsp:sp modelId="{56E2595F-FB35-45B4-8ACD-BBA5CB388CE4}">
      <dsp:nvSpPr>
        <dsp:cNvPr id="0" name=""/>
        <dsp:cNvSpPr/>
      </dsp:nvSpPr>
      <dsp:spPr>
        <a:xfrm>
          <a:off x="711856" y="605766"/>
          <a:ext cx="1026503" cy="102650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756094"/>
        <a:ext cx="725847" cy="725847"/>
      </dsp:txXfrm>
    </dsp:sp>
    <dsp:sp modelId="{A6AE6508-E9F0-4DEC-95C0-91144A9C7261}">
      <dsp:nvSpPr>
        <dsp:cNvPr id="0" name=""/>
        <dsp:cNvSpPr/>
      </dsp:nvSpPr>
      <dsp:spPr>
        <a:xfrm>
          <a:off x="3080" y="3685204"/>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588D2-A171-427A-92FC-7B1144B83F32}">
      <dsp:nvSpPr>
        <dsp:cNvPr id="0" name=""/>
        <dsp:cNvSpPr/>
      </dsp:nvSpPr>
      <dsp:spPr>
        <a:xfrm>
          <a:off x="2691541" y="263599"/>
          <a:ext cx="2444055" cy="342167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Work out details of the Ordinance implementation including recommendations for  Communication to residents and businesses, and Enforcement </a:t>
          </a:r>
        </a:p>
      </dsp:txBody>
      <dsp:txXfrm>
        <a:off x="2691541" y="1563836"/>
        <a:ext cx="2444055" cy="2053006"/>
      </dsp:txXfrm>
    </dsp:sp>
    <dsp:sp modelId="{BFE724A5-7FF5-4071-A498-F7DB2D09FE96}">
      <dsp:nvSpPr>
        <dsp:cNvPr id="0" name=""/>
        <dsp:cNvSpPr/>
      </dsp:nvSpPr>
      <dsp:spPr>
        <a:xfrm>
          <a:off x="3400317" y="605766"/>
          <a:ext cx="1026503" cy="102650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550645" y="756094"/>
        <a:ext cx="725847" cy="725847"/>
      </dsp:txXfrm>
    </dsp:sp>
    <dsp:sp modelId="{D3B7D4B1-6E25-4725-8325-6FCDA7308D97}">
      <dsp:nvSpPr>
        <dsp:cNvPr id="0" name=""/>
        <dsp:cNvSpPr/>
      </dsp:nvSpPr>
      <dsp:spPr>
        <a:xfrm>
          <a:off x="2691541" y="3685204"/>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54758-10F7-4311-8422-390EBCF5CEAA}">
      <dsp:nvSpPr>
        <dsp:cNvPr id="0" name=""/>
        <dsp:cNvSpPr/>
      </dsp:nvSpPr>
      <dsp:spPr>
        <a:xfrm>
          <a:off x="5380002" y="263599"/>
          <a:ext cx="2444055" cy="342167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Present findings and recommendations back to the Board of Supervisors. Discuss any resolutions to potential concerns raised.</a:t>
          </a:r>
        </a:p>
      </dsp:txBody>
      <dsp:txXfrm>
        <a:off x="5380002" y="1563836"/>
        <a:ext cx="2444055" cy="2053006"/>
      </dsp:txXfrm>
    </dsp:sp>
    <dsp:sp modelId="{B4D619F7-6523-49B5-86E4-992F9B796ACF}">
      <dsp:nvSpPr>
        <dsp:cNvPr id="0" name=""/>
        <dsp:cNvSpPr/>
      </dsp:nvSpPr>
      <dsp:spPr>
        <a:xfrm>
          <a:off x="6088778" y="605766"/>
          <a:ext cx="1026503" cy="102650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756094"/>
        <a:ext cx="725847" cy="725847"/>
      </dsp:txXfrm>
    </dsp:sp>
    <dsp:sp modelId="{6F0671B3-1597-4466-86C2-795B51F8D574}">
      <dsp:nvSpPr>
        <dsp:cNvPr id="0" name=""/>
        <dsp:cNvSpPr/>
      </dsp:nvSpPr>
      <dsp:spPr>
        <a:xfrm>
          <a:off x="5380002" y="3685204"/>
          <a:ext cx="244405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C6DA8-FDA9-4036-BC5D-4FE97644EA24}">
      <dsp:nvSpPr>
        <dsp:cNvPr id="0" name=""/>
        <dsp:cNvSpPr/>
      </dsp:nvSpPr>
      <dsp:spPr>
        <a:xfrm>
          <a:off x="8068463" y="248817"/>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Secure approval from Board of Supervisors to move ahead with creating the ordinance</a:t>
          </a:r>
        </a:p>
      </dsp:txBody>
      <dsp:txXfrm>
        <a:off x="8068463" y="1549055"/>
        <a:ext cx="2444055" cy="2053006"/>
      </dsp:txXfrm>
    </dsp:sp>
    <dsp:sp modelId="{BA416AF5-DBEB-4B32-8A10-EED166D72C30}">
      <dsp:nvSpPr>
        <dsp:cNvPr id="0" name=""/>
        <dsp:cNvSpPr/>
      </dsp:nvSpPr>
      <dsp:spPr>
        <a:xfrm>
          <a:off x="8777239" y="605766"/>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756094"/>
        <a:ext cx="725847" cy="725847"/>
      </dsp:txXfrm>
    </dsp:sp>
    <dsp:sp modelId="{53AF804E-3DE7-46C0-868C-4615EDC99C22}">
      <dsp:nvSpPr>
        <dsp:cNvPr id="0" name=""/>
        <dsp:cNvSpPr/>
      </dsp:nvSpPr>
      <dsp:spPr>
        <a:xfrm>
          <a:off x="8068463" y="3685204"/>
          <a:ext cx="244405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22:13:15.942"/>
    </inkml:context>
    <inkml:brush xml:id="br0">
      <inkml:brushProperty name="width" value="0.05" units="cm"/>
      <inkml:brushProperty name="height" value="0.05" units="cm"/>
      <inkml:brushProperty name="color" value="#00A0D7"/>
    </inkml:brush>
  </inkml:definitions>
  <inkml:trace contextRef="#ctx0" brushRef="#br0">1618 13 24575,'-36'-12'0,"-26"11"0,-34 7 0,-14 4 0,4 1 0,21-2 0,6 0 0,-1 1 0,-9 1 0,-24 2 0,-4 2 0,14 2 0,32 1 0,16 20 0,-12 7 0,27-12 0,3 7 0,0 13 0,-1 19 0,0 14 0,19-40 0,1 2 0,0 1 0,2 0 0,-11 45 0,6-2 0,6-7 0,4-10 0,3-3 0,3 0 0,4 7 0,4 6 0,5 8 0,9 3 0,8 0 0,7-6 0,1-10 0,-2-10 0,0-9 0,0-5 0,3-3 0,0-3 0,3-6 0,0-2 0,0-6 0,4 0 0,6 1 0,8 1 0,5 1 0,6-1 0,4-3 0,-1-4 0,-6-3 0,-9-6 0,-5-5 0,12-3 0,15-2 0,14-2 0,2-1 0,-11-3 0,-13 1 0,-15-1 0,-5-1 0,2-1 0,1-2 0,3-2 0,4-2 0,3-7 0,4-7 0,2-9 0,-5-6 0,-7-5 0,-7-5 0,-8-5 0,-6-3 0,-1-4 0,-4 0 0,-2-2 0,-1 0 0,-2-1 0,-2 0 0,-1-2 0,-1-6 0,0-3 0,-2-2 0,-4-2 0,-3-4 0,-4-2 0,-1 0 0,-2 1 0,-3 2 0,-1 1 0,-2 5 0,-1 7 0,-1 4 0,-4 3 0,-3-1 0,-1 3 0,-1 3 0,1-1 0,0 2 0,-2 0 0,-3 1 0,-2 4 0,0 3 0,0 4 0,-1 4 0,-2-1 0,-8-2 0,-2 0 0,-4 1 0,2 6 0,3 5 0,1 4 0,1 4 0,-2 0 0,-4-1 0,-4-2 0,-5 1 0,-3 1 0,4 4 0,8 3 0,12 3 0,10 3 0,6-1 0,-7-3 0,-17-6 0,-28-9 0,-19-4 0,-1 3 0,17 6 0,29 9 0,21 5 0,9 3 0,3 2 0,1 1 0,-2 0 0,1-1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22:13:20.826"/>
    </inkml:context>
    <inkml:brush xml:id="br0">
      <inkml:brushProperty name="width" value="0.05" units="cm"/>
      <inkml:brushProperty name="height" value="0.05" units="cm"/>
      <inkml:brushProperty name="color" value="#00A0D7"/>
    </inkml:brush>
  </inkml:definitions>
  <inkml:trace contextRef="#ctx0" brushRef="#br0">2226 110 24575,'-22'-13'0,"-8"-2"0,-13-2 0,-20 0 0,-25 2 0,37 8 0,-2 1 0,-6 1 0,0 1 0,-1 0 0,0 2 0,4 0 0,0 0 0,2 2 0,2 0 0,-45 1 0,12 2 0,5 1 0,6-1 0,7 1 0,4 1 0,2 2 0,3-1 0,3 0 0,3-1 0,6 2 0,3 5 0,4 7 0,0 6 0,0 3 0,1 0 0,0 0 0,0 0 0,-3 3 0,-5 3 0,-1 4 0,-1 4 0,3 4 0,6 2 0,5 0 0,7 2 0,4 2 0,3 5 0,4 13 0,4 15 0,6 12 0,4-47 0,1 1 0,1 46 0,2-7 0,5-8 0,8-6 0,6-6 0,2-8 0,1-4 0,5 2 0,4 1 0,7 2 0,4-1 0,4-2 0,3 0 0,6 0 0,1-1 0,0-4 0,1-6 0,3-3 0,4-2 0,8-3 0,12-1 0,-37-21 0,3-1 0,4-1 0,2 0 0,-1-2 0,-1-2 0,-2-1 0,-1-1 0,41 8 0,-12-1 0,-5-4 0,0-2 0,12-4 0,-39-5 0,1 0 0,2-1 0,0-1 0,45 0 0,-24-3 0,-25-1 0,-21-4 0,-6-8 0,8-11 0,11-8 0,9-4 0,1 5 0,-8 6 0,-9 7 0,-5 3 0,-2 0 0,4-1 0,4-4 0,4-6 0,3-5 0,-2 0 0,-4-2 0,-6-5 0,-4-7 0,-2-4 0,-2 1 0,-3 8 0,-5 7 0,-1-1 0,3-5 0,1-3 0,1 1 0,-1 4 0,-5 0 0,-2-6 0,-3-16 0,-3-11 0,-3-10 0,-8-12 0,0 44 0,-2 0 0,-1-2 0,-3 1 0,-1-1 0,-3 1 0,-16-42 0,-1 12 0,-2 10 0,4 15 0,4 9 0,2 5 0,2 6 0,2 4 0,-3 0 0,0 1 0,1 0 0,4 2 0,1 0 0,1-1 0,-4-5 0,-10-6 0,-9-4 0,-5 3 0,3 9 0,11 12 0,8 9 0,5 5 0,0 2 0,-2-1 0,-2 0 0,5 2 0,7 0 0,7 3 0,6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22:13:26.559"/>
    </inkml:context>
    <inkml:brush xml:id="br0">
      <inkml:brushProperty name="width" value="0.05" units="cm"/>
      <inkml:brushProperty name="height" value="0.05" units="cm"/>
      <inkml:brushProperty name="color" value="#00A0D7"/>
    </inkml:brush>
  </inkml:definitions>
  <inkml:trace contextRef="#ctx0" brushRef="#br0">0 11 24575,'0'-6'0,"0"1"0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22:13:30.077"/>
    </inkml:context>
    <inkml:brush xml:id="br0">
      <inkml:brushProperty name="width" value="0.05" units="cm"/>
      <inkml:brushProperty name="height" value="0.05" units="cm"/>
      <inkml:brushProperty name="color" value="#00A0D7"/>
    </inkml:brush>
  </inkml:definitions>
  <inkml:trace contextRef="#ctx0" brushRef="#br0">1 7 24575,'3'-3'0,"0"0"0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22:13:50.934"/>
    </inkml:context>
    <inkml:brush xml:id="br0">
      <inkml:brushProperty name="width" value="0.05" units="cm"/>
      <inkml:brushProperty name="height" value="0.05" units="cm"/>
      <inkml:brushProperty name="color" value="#00A0D7"/>
    </inkml:brush>
  </inkml:definitions>
  <inkml:trace contextRef="#ctx0" brushRef="#br0">1 2 24575,'14'-1'0,"-3"0"0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F2434-F5C7-4408-9F58-4C8B73050231}"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5FA30-C156-45FA-BE54-156614212F1E}" type="slidenum">
              <a:rPr lang="en-US" smtClean="0"/>
              <a:t>‹#›</a:t>
            </a:fld>
            <a:endParaRPr lang="en-US"/>
          </a:p>
        </p:txBody>
      </p:sp>
    </p:spTree>
    <p:extLst>
      <p:ext uri="{BB962C8B-B14F-4D97-AF65-F5344CB8AC3E}">
        <p14:creationId xmlns:p14="http://schemas.microsoft.com/office/powerpoint/2010/main" val="16398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Why and Why Now? Another way to frame this is what took us so long? On average, Americans get 12 minutes of usage out of plastic bags before throwing them in the garbage, where they don’t decompose for at least 450 years. Only 5-10% of plastic bags will ever be recycled.</a:t>
            </a:r>
            <a:endParaRPr lang="en-US" dirty="0"/>
          </a:p>
        </p:txBody>
      </p:sp>
      <p:sp>
        <p:nvSpPr>
          <p:cNvPr id="4" name="Slide Number Placeholder 3"/>
          <p:cNvSpPr>
            <a:spLocks noGrp="1"/>
          </p:cNvSpPr>
          <p:nvPr>
            <p:ph type="sldNum" sz="quarter" idx="5"/>
          </p:nvPr>
        </p:nvSpPr>
        <p:spPr/>
        <p:txBody>
          <a:bodyPr/>
          <a:lstStyle/>
          <a:p>
            <a:fld id="{CEB5FA30-C156-45FA-BE54-156614212F1E}" type="slidenum">
              <a:rPr lang="en-US" smtClean="0"/>
              <a:t>5</a:t>
            </a:fld>
            <a:endParaRPr lang="en-US"/>
          </a:p>
        </p:txBody>
      </p:sp>
    </p:spTree>
    <p:extLst>
      <p:ext uri="{BB962C8B-B14F-4D97-AF65-F5344CB8AC3E}">
        <p14:creationId xmlns:p14="http://schemas.microsoft.com/office/powerpoint/2010/main" val="152075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5FA30-C156-45FA-BE54-156614212F1E}" type="slidenum">
              <a:rPr lang="en-US" smtClean="0"/>
              <a:t>6</a:t>
            </a:fld>
            <a:endParaRPr lang="en-US"/>
          </a:p>
        </p:txBody>
      </p:sp>
    </p:spTree>
    <p:extLst>
      <p:ext uri="{BB962C8B-B14F-4D97-AF65-F5344CB8AC3E}">
        <p14:creationId xmlns:p14="http://schemas.microsoft.com/office/powerpoint/2010/main" val="201445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5FA30-C156-45FA-BE54-156614212F1E}" type="slidenum">
              <a:rPr lang="en-US" smtClean="0"/>
              <a:t>12</a:t>
            </a:fld>
            <a:endParaRPr lang="en-US"/>
          </a:p>
        </p:txBody>
      </p:sp>
    </p:spTree>
    <p:extLst>
      <p:ext uri="{BB962C8B-B14F-4D97-AF65-F5344CB8AC3E}">
        <p14:creationId xmlns:p14="http://schemas.microsoft.com/office/powerpoint/2010/main" val="413239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46825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7487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9961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7353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5011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645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9473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6709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998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9/6/2023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5906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3119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9/6/2023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49777067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plasticbaglaws.org/effectivenes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0.png"/><Relationship Id="rId3" Type="http://schemas.openxmlformats.org/officeDocument/2006/relationships/image" Target="../media/image20.jpeg"/><Relationship Id="rId7" Type="http://schemas.openxmlformats.org/officeDocument/2006/relationships/image" Target="../media/image30.png"/><Relationship Id="rId12" Type="http://schemas.openxmlformats.org/officeDocument/2006/relationships/customXml" Target="../ink/ink5.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customXml" Target="../ink/ink2.xml"/><Relationship Id="rId11" Type="http://schemas.openxmlformats.org/officeDocument/2006/relationships/image" Target="../media/image50.png"/><Relationship Id="rId5" Type="http://schemas.openxmlformats.org/officeDocument/2006/relationships/image" Target="../media/image2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xml.rels><?xml version="1.0" encoding="UTF-8" standalone="yes"?>
<Relationships xmlns="http://schemas.openxmlformats.org/package/2006/relationships"><Relationship Id="rId8" Type="http://schemas.openxmlformats.org/officeDocument/2006/relationships/image" Target="cid:ii_llvhbhbd0" TargetMode="External"/><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cid:ii_llvhbhbk1" TargetMode="External"/><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cid:ii_llvhbhbn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hyperlink" Target="https://www.nj.gov/drbc/library/documents/DRBC_MicroplasticsDelRvrEstuary_Aug2022.pdf" TargetMode="External"/><Relationship Id="rId4" Type="http://schemas.openxmlformats.org/officeDocument/2006/relationships/hyperlink" Target="https://pubs.usgs.gov/publication/fs2020307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59D72F0E-8412-94D7-5881-60413351B190}"/>
              </a:ext>
            </a:extLst>
          </p:cNvPr>
          <p:cNvSpPr>
            <a:spLocks noGrp="1"/>
          </p:cNvSpPr>
          <p:nvPr>
            <p:ph type="ctrTitle"/>
          </p:nvPr>
        </p:nvSpPr>
        <p:spPr>
          <a:xfrm>
            <a:off x="182416" y="5487973"/>
            <a:ext cx="9722471" cy="1019449"/>
          </a:xfrm>
        </p:spPr>
        <p:txBody>
          <a:bodyPr anchor="ctr">
            <a:noAutofit/>
          </a:bodyPr>
          <a:lstStyle/>
          <a:p>
            <a:pPr algn="l"/>
            <a:r>
              <a:rPr lang="en-US" sz="2500" b="1" dirty="0">
                <a:latin typeface="Calibri Light" panose="020F0302020204030204" pitchFamily="34" charset="0"/>
                <a:ea typeface="Calibri Light" panose="020F0302020204030204" pitchFamily="34" charset="0"/>
                <a:cs typeface="Calibri Light" panose="020F0302020204030204" pitchFamily="34" charset="0"/>
              </a:rPr>
              <a:t>Discussion on Single-Use Plastics Ban in commercial establishments</a:t>
            </a:r>
            <a:br>
              <a:rPr lang="en-US" sz="2500" b="1" dirty="0">
                <a:latin typeface="Calibri Light" panose="020F0302020204030204" pitchFamily="34" charset="0"/>
                <a:ea typeface="Calibri Light" panose="020F0302020204030204" pitchFamily="34" charset="0"/>
                <a:cs typeface="Calibri Light" panose="020F0302020204030204" pitchFamily="34" charset="0"/>
              </a:rPr>
            </a:br>
            <a:br>
              <a:rPr lang="en-US" sz="2500" b="1" i="1" dirty="0">
                <a:latin typeface="Calibri Light" panose="020F0302020204030204" pitchFamily="34" charset="0"/>
                <a:ea typeface="Calibri Light" panose="020F0302020204030204" pitchFamily="34" charset="0"/>
                <a:cs typeface="Calibri Light" panose="020F0302020204030204" pitchFamily="34" charset="0"/>
              </a:rPr>
            </a:br>
            <a:r>
              <a:rPr lang="en-US" sz="1800" b="1" dirty="0">
                <a:latin typeface="Calibri Light" panose="020F0302020204030204" pitchFamily="34" charset="0"/>
                <a:ea typeface="Calibri Light" panose="020F0302020204030204" pitchFamily="34" charset="0"/>
                <a:cs typeface="Calibri Light" panose="020F0302020204030204" pitchFamily="34" charset="0"/>
              </a:rPr>
              <a:t>Sept 05, 2023,  Board of Supervisors Meeting</a:t>
            </a:r>
            <a:br>
              <a:rPr lang="en-US" sz="1800" b="1" dirty="0">
                <a:latin typeface="Calibri Light" panose="020F0302020204030204" pitchFamily="34" charset="0"/>
                <a:ea typeface="Calibri Light" panose="020F0302020204030204" pitchFamily="34" charset="0"/>
                <a:cs typeface="Calibri Light" panose="020F0302020204030204" pitchFamily="34" charset="0"/>
              </a:rPr>
            </a:br>
            <a:r>
              <a:rPr lang="en-US" sz="1800" b="1" dirty="0">
                <a:latin typeface="Calibri Light" panose="020F0302020204030204" pitchFamily="34" charset="0"/>
                <a:ea typeface="Calibri Light" panose="020F0302020204030204" pitchFamily="34" charset="0"/>
                <a:cs typeface="Calibri Light" panose="020F0302020204030204" pitchFamily="34" charset="0"/>
              </a:rPr>
              <a:t>Charlestown Township</a:t>
            </a:r>
          </a:p>
        </p:txBody>
      </p:sp>
      <p:pic>
        <p:nvPicPr>
          <p:cNvPr id="9" name="Picture 8" descr="A water with plastic bags in it">
            <a:extLst>
              <a:ext uri="{FF2B5EF4-FFF2-40B4-BE49-F238E27FC236}">
                <a16:creationId xmlns:a16="http://schemas.microsoft.com/office/drawing/2014/main" id="{8110BB7F-6604-1EFA-7951-9B04E74B98B0}"/>
              </a:ext>
            </a:extLst>
          </p:cNvPr>
          <p:cNvPicPr>
            <a:picLocks noChangeAspect="1"/>
          </p:cNvPicPr>
          <p:nvPr/>
        </p:nvPicPr>
        <p:blipFill rotWithShape="1">
          <a:blip r:embed="rId3">
            <a:extLst>
              <a:ext uri="{28A0092B-C50C-407E-A947-70E740481C1C}">
                <a14:useLocalDpi xmlns:a14="http://schemas.microsoft.com/office/drawing/2010/main" val="0"/>
              </a:ext>
            </a:extLst>
          </a:blip>
          <a:srcRect t="12669"/>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423060362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278934" y="466366"/>
            <a:ext cx="10515600" cy="1325563"/>
          </a:xfrm>
        </p:spPr>
        <p:txBody>
          <a:bodyPr vert="horz" lIns="91440" tIns="45720" rIns="91440" bIns="45720" rtlCol="0" anchor="t">
            <a:normAutofit/>
          </a:bodyPr>
          <a:lstStyle/>
          <a:p>
            <a:pPr>
              <a:spcBef>
                <a:spcPts val="0"/>
              </a:spcBef>
            </a:pPr>
            <a:r>
              <a:rPr lang="en-US" sz="5400" b="1" dirty="0">
                <a:solidFill>
                  <a:srgbClr val="0070C0"/>
                </a:solidFill>
                <a:latin typeface="Calibri" panose="020F0502020204030204" pitchFamily="34" charset="0"/>
              </a:rPr>
              <a:t>Appendix</a:t>
            </a:r>
          </a:p>
        </p:txBody>
      </p:sp>
      <p:sp>
        <p:nvSpPr>
          <p:cNvPr id="9" name="TextBox 8">
            <a:extLst>
              <a:ext uri="{FF2B5EF4-FFF2-40B4-BE49-F238E27FC236}">
                <a16:creationId xmlns:a16="http://schemas.microsoft.com/office/drawing/2014/main" id="{532F9B58-073C-6DB2-EB2C-C5537BE7DAF6}"/>
              </a:ext>
            </a:extLst>
          </p:cNvPr>
          <p:cNvSpPr txBox="1"/>
          <p:nvPr/>
        </p:nvSpPr>
        <p:spPr>
          <a:xfrm>
            <a:off x="237819" y="1705131"/>
            <a:ext cx="11501898" cy="2462213"/>
          </a:xfrm>
          <a:prstGeom prst="rect">
            <a:avLst/>
          </a:prstGeom>
          <a:noFill/>
        </p:spPr>
        <p:txBody>
          <a:bodyPr wrap="square">
            <a:spAutoFit/>
          </a:bodyPr>
          <a:lstStyle/>
          <a:p>
            <a:pPr marL="285750" indent="-285750" rtl="0">
              <a:spcBef>
                <a:spcPts val="0"/>
              </a:spcBef>
              <a:spcAft>
                <a:spcPts val="0"/>
              </a:spcAft>
              <a:buFont typeface="Wingdings" panose="05000000000000000000" pitchFamily="2" charset="2"/>
              <a:buChar char="q"/>
            </a:pPr>
            <a:r>
              <a:rPr lang="en-US" sz="2200" dirty="0">
                <a:latin typeface="+mj-lt"/>
              </a:rPr>
              <a:t>Why not just switch to paper bags?</a:t>
            </a:r>
          </a:p>
          <a:p>
            <a:pPr marL="285750" indent="-285750" rtl="0">
              <a:spcBef>
                <a:spcPts val="0"/>
              </a:spcBef>
              <a:spcAft>
                <a:spcPts val="0"/>
              </a:spcAft>
              <a:buFont typeface="Wingdings" panose="05000000000000000000" pitchFamily="2" charset="2"/>
              <a:buChar char="q"/>
            </a:pPr>
            <a:endParaRPr lang="en-US" sz="2200" dirty="0">
              <a:latin typeface="+mj-lt"/>
            </a:endParaRPr>
          </a:p>
          <a:p>
            <a:pPr marL="285750" indent="-285750" rtl="0">
              <a:spcBef>
                <a:spcPts val="0"/>
              </a:spcBef>
              <a:spcAft>
                <a:spcPts val="0"/>
              </a:spcAft>
              <a:buFont typeface="Wingdings" panose="05000000000000000000" pitchFamily="2" charset="2"/>
              <a:buChar char="q"/>
            </a:pPr>
            <a:r>
              <a:rPr lang="en-US" sz="2200" dirty="0">
                <a:latin typeface="+mj-lt"/>
              </a:rPr>
              <a:t>Why is the Ban + Fee Combo so important?</a:t>
            </a:r>
          </a:p>
          <a:p>
            <a:pPr marL="285750" indent="-285750" rtl="0">
              <a:spcBef>
                <a:spcPts val="0"/>
              </a:spcBef>
              <a:spcAft>
                <a:spcPts val="0"/>
              </a:spcAft>
              <a:buFont typeface="Wingdings" panose="05000000000000000000" pitchFamily="2" charset="2"/>
              <a:buChar char="q"/>
            </a:pPr>
            <a:endParaRPr lang="en-US" sz="2200" dirty="0">
              <a:latin typeface="+mj-lt"/>
            </a:endParaRPr>
          </a:p>
          <a:p>
            <a:pPr marL="285750" indent="-285750" rtl="0">
              <a:spcBef>
                <a:spcPts val="0"/>
              </a:spcBef>
              <a:spcAft>
                <a:spcPts val="0"/>
              </a:spcAft>
              <a:buFont typeface="Wingdings" panose="05000000000000000000" pitchFamily="2" charset="2"/>
              <a:buChar char="q"/>
            </a:pPr>
            <a:r>
              <a:rPr lang="en-US" sz="2200" dirty="0" err="1">
                <a:latin typeface="+mj-lt"/>
              </a:rPr>
              <a:t>Addl</a:t>
            </a:r>
            <a:r>
              <a:rPr lang="en-US" sz="2200" dirty="0">
                <a:latin typeface="+mj-lt"/>
              </a:rPr>
              <a:t> info on Plastics Pollution</a:t>
            </a:r>
          </a:p>
          <a:p>
            <a:pPr rtl="0">
              <a:spcBef>
                <a:spcPts val="0"/>
              </a:spcBef>
              <a:spcAft>
                <a:spcPts val="0"/>
              </a:spcAft>
            </a:pPr>
            <a:endParaRPr lang="en-US" sz="2200" dirty="0">
              <a:latin typeface="+mj-lt"/>
            </a:endParaRPr>
          </a:p>
          <a:p>
            <a:pPr marL="285750" indent="-285750" rtl="0">
              <a:spcBef>
                <a:spcPts val="0"/>
              </a:spcBef>
              <a:spcAft>
                <a:spcPts val="0"/>
              </a:spcAft>
              <a:buFont typeface="Wingdings" panose="05000000000000000000" pitchFamily="2" charset="2"/>
              <a:buChar char="q"/>
            </a:pPr>
            <a:endParaRPr lang="en-US" sz="2200" dirty="0">
              <a:latin typeface="+mj-lt"/>
            </a:endParaRPr>
          </a:p>
        </p:txBody>
      </p:sp>
    </p:spTree>
    <p:extLst>
      <p:ext uri="{BB962C8B-B14F-4D97-AF65-F5344CB8AC3E}">
        <p14:creationId xmlns:p14="http://schemas.microsoft.com/office/powerpoint/2010/main" val="2317640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560438" y="151274"/>
            <a:ext cx="11071123" cy="1553857"/>
          </a:xfrm>
        </p:spPr>
        <p:txBody>
          <a:bodyPr vert="horz" lIns="91440" tIns="45720" rIns="91440" bIns="45720" rtlCol="0" anchor="t">
            <a:normAutofit/>
          </a:bodyPr>
          <a:lstStyle/>
          <a:p>
            <a:pPr rtl="0">
              <a:spcBef>
                <a:spcPts val="0"/>
              </a:spcBef>
              <a:spcAft>
                <a:spcPts val="0"/>
              </a:spcAft>
            </a:pPr>
            <a:r>
              <a:rPr lang="en-US" sz="5400" b="1" i="0" u="none" strike="noStrike" dirty="0">
                <a:solidFill>
                  <a:srgbClr val="0070C0"/>
                </a:solidFill>
                <a:effectLst/>
                <a:latin typeface="Calibri" panose="020F0502020204030204" pitchFamily="34" charset="0"/>
              </a:rPr>
              <a:t>Why not just switch to paper bags? </a:t>
            </a:r>
            <a:br>
              <a:rPr lang="en-US" sz="2400" dirty="0"/>
            </a:br>
            <a:endParaRPr lang="en-US" sz="5200" b="1" kern="1200"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endParaRPr>
          </a:p>
        </p:txBody>
      </p:sp>
      <p:sp>
        <p:nvSpPr>
          <p:cNvPr id="7" name="TextBox 6">
            <a:extLst>
              <a:ext uri="{FF2B5EF4-FFF2-40B4-BE49-F238E27FC236}">
                <a16:creationId xmlns:a16="http://schemas.microsoft.com/office/drawing/2014/main" id="{721C7835-0C63-B597-B6B7-A68BB6942B02}"/>
              </a:ext>
            </a:extLst>
          </p:cNvPr>
          <p:cNvSpPr txBox="1"/>
          <p:nvPr/>
        </p:nvSpPr>
        <p:spPr>
          <a:xfrm>
            <a:off x="3047386" y="3480308"/>
            <a:ext cx="6094770" cy="369332"/>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5812C854-EF52-6A75-9171-87CA7A6F45A1}"/>
              </a:ext>
            </a:extLst>
          </p:cNvPr>
          <p:cNvSpPr txBox="1"/>
          <p:nvPr/>
        </p:nvSpPr>
        <p:spPr>
          <a:xfrm>
            <a:off x="299884" y="1283347"/>
            <a:ext cx="10171472" cy="280076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rtl="0">
              <a:spcBef>
                <a:spcPts val="0"/>
              </a:spcBef>
              <a:spcAft>
                <a:spcPts val="0"/>
              </a:spcAft>
            </a:pPr>
            <a:r>
              <a:rPr lang="en-US" sz="2200" b="0" i="0" u="none" strike="noStrike" dirty="0">
                <a:solidFill>
                  <a:srgbClr val="44546A"/>
                </a:solidFill>
                <a:effectLst/>
                <a:latin typeface="+mj-lt"/>
              </a:rPr>
              <a:t>Only banning plastic bags turns the millions of single-use plastic bags used in our township annually into millions of single-use paper bags. </a:t>
            </a:r>
          </a:p>
          <a:p>
            <a:pPr rtl="0">
              <a:spcBef>
                <a:spcPts val="0"/>
              </a:spcBef>
              <a:spcAft>
                <a:spcPts val="0"/>
              </a:spcAft>
            </a:pPr>
            <a:endParaRPr lang="en-US" sz="2200" b="0" dirty="0">
              <a:effectLst/>
              <a:latin typeface="+mj-lt"/>
            </a:endParaRPr>
          </a:p>
          <a:p>
            <a:pPr rtl="0">
              <a:spcBef>
                <a:spcPts val="0"/>
              </a:spcBef>
              <a:spcAft>
                <a:spcPts val="0"/>
              </a:spcAft>
            </a:pPr>
            <a:r>
              <a:rPr lang="en-US" sz="2200" b="0" i="0" u="none" strike="noStrike" dirty="0">
                <a:solidFill>
                  <a:srgbClr val="44546A"/>
                </a:solidFill>
                <a:effectLst/>
                <a:latin typeface="+mj-lt"/>
              </a:rPr>
              <a:t>And paper bags have their own environmental impact... </a:t>
            </a:r>
            <a:endParaRPr lang="en-US" sz="2200" b="0" dirty="0">
              <a:effectLst/>
              <a:latin typeface="+mj-lt"/>
            </a:endParaRPr>
          </a:p>
          <a:p>
            <a:pPr rtl="0" fontAlgn="base">
              <a:spcBef>
                <a:spcPts val="0"/>
              </a:spcBef>
              <a:spcAft>
                <a:spcPts val="0"/>
              </a:spcAft>
              <a:buFont typeface="Arial" panose="020B0604020202020204" pitchFamily="34" charset="0"/>
              <a:buChar char="•"/>
            </a:pPr>
            <a:endParaRPr lang="en-US" sz="2200" b="0" i="0" u="none" strike="noStrike" dirty="0">
              <a:solidFill>
                <a:srgbClr val="44546A"/>
              </a:solidFill>
              <a:effectLst/>
              <a:latin typeface="+mj-lt"/>
            </a:endParaRPr>
          </a:p>
          <a:p>
            <a:pPr rtl="0" fontAlgn="base">
              <a:spcBef>
                <a:spcPts val="0"/>
              </a:spcBef>
              <a:spcAft>
                <a:spcPts val="0"/>
              </a:spcAft>
              <a:buFont typeface="Arial" panose="020B0604020202020204" pitchFamily="34" charset="0"/>
              <a:buChar char="•"/>
            </a:pPr>
            <a:r>
              <a:rPr lang="en-US" sz="2200" b="0" i="0" u="none" strike="noStrike" dirty="0">
                <a:solidFill>
                  <a:srgbClr val="44546A"/>
                </a:solidFill>
                <a:effectLst/>
                <a:latin typeface="+mj-lt"/>
              </a:rPr>
              <a:t>It takes </a:t>
            </a:r>
            <a:r>
              <a:rPr lang="en-US" sz="2200" b="0" i="1" u="none" strike="noStrike" dirty="0">
                <a:solidFill>
                  <a:srgbClr val="44546A"/>
                </a:solidFill>
                <a:effectLst/>
                <a:latin typeface="+mj-lt"/>
              </a:rPr>
              <a:t>more</a:t>
            </a:r>
            <a:r>
              <a:rPr lang="en-US" sz="2200" b="0" i="0" u="none" strike="noStrike" dirty="0">
                <a:solidFill>
                  <a:srgbClr val="44546A"/>
                </a:solidFill>
                <a:effectLst/>
                <a:latin typeface="+mj-lt"/>
              </a:rPr>
              <a:t> water and energy to make paper than it does to make plastic</a:t>
            </a:r>
            <a:endParaRPr lang="en-US" sz="2200" b="0" i="0" u="none" strike="noStrike" dirty="0">
              <a:solidFill>
                <a:srgbClr val="000000"/>
              </a:solidFill>
              <a:effectLst/>
              <a:latin typeface="+mj-lt"/>
            </a:endParaRPr>
          </a:p>
          <a:p>
            <a:pPr rtl="0" fontAlgn="base">
              <a:spcBef>
                <a:spcPts val="0"/>
              </a:spcBef>
              <a:spcAft>
                <a:spcPts val="0"/>
              </a:spcAft>
              <a:buFont typeface="Arial" panose="020B0604020202020204" pitchFamily="34" charset="0"/>
              <a:buChar char="•"/>
            </a:pPr>
            <a:endParaRPr lang="en-US" sz="2200" b="0" i="0" u="none" strike="noStrike" dirty="0">
              <a:solidFill>
                <a:srgbClr val="44546A"/>
              </a:solidFill>
              <a:effectLst/>
              <a:latin typeface="+mj-lt"/>
            </a:endParaRPr>
          </a:p>
          <a:p>
            <a:pPr rtl="0" fontAlgn="base">
              <a:spcBef>
                <a:spcPts val="0"/>
              </a:spcBef>
              <a:spcAft>
                <a:spcPts val="0"/>
              </a:spcAft>
              <a:buFont typeface="Arial" panose="020B0604020202020204" pitchFamily="34" charset="0"/>
              <a:buChar char="•"/>
            </a:pPr>
            <a:r>
              <a:rPr lang="en-US" sz="2200" b="0" i="0" u="none" strike="noStrike" dirty="0">
                <a:solidFill>
                  <a:srgbClr val="44546A"/>
                </a:solidFill>
                <a:effectLst/>
                <a:latin typeface="+mj-lt"/>
              </a:rPr>
              <a:t>While more easily recyclable, there’s no guarantee bags will actually be recycled</a:t>
            </a:r>
            <a:endParaRPr lang="en-US" sz="2200" b="0" i="0" u="none" strike="noStrike" dirty="0">
              <a:solidFill>
                <a:srgbClr val="000000"/>
              </a:solidFill>
              <a:effectLst/>
              <a:latin typeface="+mj-lt"/>
            </a:endParaRPr>
          </a:p>
        </p:txBody>
      </p:sp>
      <p:sp>
        <p:nvSpPr>
          <p:cNvPr id="10" name="TextBox 9">
            <a:extLst>
              <a:ext uri="{FF2B5EF4-FFF2-40B4-BE49-F238E27FC236}">
                <a16:creationId xmlns:a16="http://schemas.microsoft.com/office/drawing/2014/main" id="{4B853CD8-35DC-A9D7-82F9-F1F6F5B8BDF1}"/>
              </a:ext>
            </a:extLst>
          </p:cNvPr>
          <p:cNvSpPr txBox="1"/>
          <p:nvPr/>
        </p:nvSpPr>
        <p:spPr>
          <a:xfrm>
            <a:off x="3816760" y="4692781"/>
            <a:ext cx="8249879" cy="178510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rtl="0" fontAlgn="base">
              <a:spcBef>
                <a:spcPts val="0"/>
              </a:spcBef>
              <a:spcAft>
                <a:spcPts val="0"/>
              </a:spcAft>
              <a:buFont typeface="Arial" panose="020B0604020202020204" pitchFamily="34" charset="0"/>
              <a:buChar char="•"/>
            </a:pPr>
            <a:r>
              <a:rPr lang="en-US" sz="2200" b="0" i="0" u="none" strike="noStrike" dirty="0">
                <a:solidFill>
                  <a:srgbClr val="44546A"/>
                </a:solidFill>
                <a:effectLst/>
                <a:latin typeface="+mj-lt"/>
              </a:rPr>
              <a:t>Paper bags often made of virgin trees;  cutting down these trees/forests impacts how much CO2 is absorbed from the atmosphere</a:t>
            </a:r>
          </a:p>
          <a:p>
            <a:pPr rtl="0" fontAlgn="base">
              <a:spcBef>
                <a:spcPts val="0"/>
              </a:spcBef>
              <a:spcAft>
                <a:spcPts val="0"/>
              </a:spcAft>
              <a:buFont typeface="Arial" panose="020B0604020202020204" pitchFamily="34" charset="0"/>
              <a:buChar char="•"/>
            </a:pPr>
            <a:endParaRPr lang="en-US" sz="2200" b="0" i="0" u="none" strike="noStrike" dirty="0">
              <a:solidFill>
                <a:srgbClr val="000000"/>
              </a:solidFill>
              <a:effectLst/>
              <a:latin typeface="+mj-lt"/>
            </a:endParaRPr>
          </a:p>
          <a:p>
            <a:pPr rtl="0" fontAlgn="base">
              <a:spcBef>
                <a:spcPts val="0"/>
              </a:spcBef>
              <a:spcAft>
                <a:spcPts val="0"/>
              </a:spcAft>
              <a:buFont typeface="Arial" panose="020B0604020202020204" pitchFamily="34" charset="0"/>
              <a:buChar char="•"/>
            </a:pPr>
            <a:r>
              <a:rPr lang="en-US" sz="2200" b="0" i="0" u="none" strike="noStrike" dirty="0">
                <a:solidFill>
                  <a:srgbClr val="44546A"/>
                </a:solidFill>
                <a:effectLst/>
                <a:latin typeface="+mj-lt"/>
              </a:rPr>
              <a:t>Paper weighs more than plastic,  resulting in impact on shipping weight and increase in carbon emissions by haulers</a:t>
            </a:r>
            <a:endParaRPr lang="en-US" sz="2200" b="0" i="0" u="none" strike="noStrike" dirty="0">
              <a:solidFill>
                <a:srgbClr val="000000"/>
              </a:solidFill>
              <a:effectLst/>
              <a:latin typeface="+mj-lt"/>
            </a:endParaRPr>
          </a:p>
        </p:txBody>
      </p:sp>
      <p:pic>
        <p:nvPicPr>
          <p:cNvPr id="17412" name="Picture 4">
            <a:extLst>
              <a:ext uri="{FF2B5EF4-FFF2-40B4-BE49-F238E27FC236}">
                <a16:creationId xmlns:a16="http://schemas.microsoft.com/office/drawing/2014/main" id="{CC3191C3-B048-4365-A898-34036EAC0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825" y="1705131"/>
            <a:ext cx="1724025"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C4476EE-D14B-2959-6C57-2A27B5F9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5661" y="4360215"/>
            <a:ext cx="237172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560438" y="151274"/>
            <a:ext cx="11071123" cy="1553857"/>
          </a:xfrm>
        </p:spPr>
        <p:txBody>
          <a:bodyPr vert="horz" lIns="91440" tIns="45720" rIns="91440" bIns="45720" rtlCol="0" anchor="t">
            <a:normAutofit fontScale="90000"/>
          </a:bodyPr>
          <a:lstStyle/>
          <a:p>
            <a:pPr rtl="0">
              <a:spcBef>
                <a:spcPts val="0"/>
              </a:spcBef>
              <a:spcAft>
                <a:spcPts val="0"/>
              </a:spcAft>
            </a:pPr>
            <a:r>
              <a:rPr lang="en-US" sz="5400" b="1" i="0" u="none" strike="noStrike" dirty="0">
                <a:solidFill>
                  <a:srgbClr val="0070C0"/>
                </a:solidFill>
                <a:effectLst/>
                <a:latin typeface="Calibri" panose="020F0502020204030204" pitchFamily="34" charset="0"/>
              </a:rPr>
              <a:t>Why is the BAN + FEE combo so important?</a:t>
            </a:r>
            <a:r>
              <a:rPr lang="en-US" sz="4800" b="1" i="1" u="none" strike="noStrike" dirty="0">
                <a:solidFill>
                  <a:srgbClr val="0070C0"/>
                </a:solidFill>
                <a:effectLst/>
                <a:latin typeface="Calibri" panose="020F0502020204030204" pitchFamily="34" charset="0"/>
              </a:rPr>
              <a:t> </a:t>
            </a:r>
            <a:br>
              <a:rPr lang="en-US" sz="2400" b="0" dirty="0">
                <a:effectLst/>
              </a:rPr>
            </a:br>
            <a:br>
              <a:rPr lang="en-US" sz="2400" dirty="0"/>
            </a:br>
            <a:endParaRPr lang="en-US" sz="5200" b="1" kern="1200"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endParaRPr>
          </a:p>
        </p:txBody>
      </p:sp>
      <p:sp>
        <p:nvSpPr>
          <p:cNvPr id="7" name="TextBox 6">
            <a:extLst>
              <a:ext uri="{FF2B5EF4-FFF2-40B4-BE49-F238E27FC236}">
                <a16:creationId xmlns:a16="http://schemas.microsoft.com/office/drawing/2014/main" id="{721C7835-0C63-B597-B6B7-A68BB6942B02}"/>
              </a:ext>
            </a:extLst>
          </p:cNvPr>
          <p:cNvSpPr txBox="1"/>
          <p:nvPr/>
        </p:nvSpPr>
        <p:spPr>
          <a:xfrm>
            <a:off x="3047386" y="3480308"/>
            <a:ext cx="6094770" cy="369332"/>
          </a:xfrm>
          <a:prstGeom prst="rect">
            <a:avLst/>
          </a:prstGeom>
          <a:noFill/>
        </p:spPr>
        <p:txBody>
          <a:bodyPr wrap="square">
            <a:spAutoFit/>
          </a:bodyPr>
          <a:lstStyle/>
          <a:p>
            <a:r>
              <a:rPr lang="en-US" b="0" dirty="0">
                <a:effectLst/>
              </a:rPr>
              <a:t> </a:t>
            </a:r>
            <a:endParaRPr lang="en-US" dirty="0"/>
          </a:p>
        </p:txBody>
      </p:sp>
      <p:sp>
        <p:nvSpPr>
          <p:cNvPr id="4" name="TextBox 3">
            <a:extLst>
              <a:ext uri="{FF2B5EF4-FFF2-40B4-BE49-F238E27FC236}">
                <a16:creationId xmlns:a16="http://schemas.microsoft.com/office/drawing/2014/main" id="{06BFAC80-AD4B-FBA5-BF1A-40D4A9596F75}"/>
              </a:ext>
            </a:extLst>
          </p:cNvPr>
          <p:cNvSpPr txBox="1"/>
          <p:nvPr/>
        </p:nvSpPr>
        <p:spPr>
          <a:xfrm>
            <a:off x="237819" y="1705131"/>
            <a:ext cx="11501898" cy="4247317"/>
          </a:xfrm>
          <a:prstGeom prst="rect">
            <a:avLst/>
          </a:prstGeom>
          <a:noFill/>
        </p:spPr>
        <p:txBody>
          <a:bodyPr wrap="square">
            <a:spAutoFit/>
          </a:bodyPr>
          <a:lstStyle/>
          <a:p>
            <a:pPr marL="285750" indent="-285750" rtl="0">
              <a:spcBef>
                <a:spcPts val="0"/>
              </a:spcBef>
              <a:spcAft>
                <a:spcPts val="0"/>
              </a:spcAft>
              <a:buFont typeface="Wingdings" panose="05000000000000000000" pitchFamily="2" charset="2"/>
              <a:buChar char="Ø"/>
            </a:pPr>
            <a:r>
              <a:rPr lang="en-US" b="0" i="0" u="none" strike="noStrike" dirty="0">
                <a:solidFill>
                  <a:srgbClr val="44546A"/>
                </a:solidFill>
                <a:effectLst/>
                <a:latin typeface="+mj-lt"/>
              </a:rPr>
              <a:t>This </a:t>
            </a:r>
            <a:r>
              <a:rPr lang="en-US" b="0" i="0" u="none" strike="noStrike" dirty="0" err="1">
                <a:solidFill>
                  <a:srgbClr val="44546A"/>
                </a:solidFill>
                <a:effectLst/>
                <a:latin typeface="+mj-lt"/>
              </a:rPr>
              <a:t>Ban+Fee</a:t>
            </a:r>
            <a:r>
              <a:rPr lang="en-US" b="0" i="0" u="none" strike="noStrike" dirty="0">
                <a:solidFill>
                  <a:srgbClr val="44546A"/>
                </a:solidFill>
                <a:effectLst/>
                <a:latin typeface="+mj-lt"/>
              </a:rPr>
              <a:t> ordinance is called a “second generation” ordinance as it includes both the ban and the fee for paper bags. Research by multiple sources (see links) demonstrates </a:t>
            </a:r>
            <a:r>
              <a:rPr lang="en-US" b="1" i="0" u="none" strike="noStrike" dirty="0">
                <a:solidFill>
                  <a:srgbClr val="44546A"/>
                </a:solidFill>
                <a:effectLst/>
                <a:latin typeface="+mj-lt"/>
              </a:rPr>
              <a:t>this model to be the most impactful at reducing single-use plastic waste.  </a:t>
            </a:r>
          </a:p>
          <a:p>
            <a:pPr rtl="0">
              <a:spcBef>
                <a:spcPts val="0"/>
              </a:spcBef>
              <a:spcAft>
                <a:spcPts val="0"/>
              </a:spcAft>
            </a:pPr>
            <a:endParaRPr lang="en-US" b="0" dirty="0">
              <a:effectLst/>
              <a:latin typeface="+mj-lt"/>
            </a:endParaRPr>
          </a:p>
          <a:p>
            <a:pPr lvl="1" algn="just" fontAlgn="base">
              <a:buFont typeface="Arial" panose="020B0604020202020204" pitchFamily="34" charset="0"/>
              <a:buChar char="•"/>
            </a:pPr>
            <a:r>
              <a:rPr lang="en-US" b="0" i="0" u="none" strike="noStrike" dirty="0">
                <a:solidFill>
                  <a:srgbClr val="44546A"/>
                </a:solidFill>
                <a:effectLst/>
                <a:latin typeface="+mj-lt"/>
              </a:rPr>
              <a:t>In Los Angeles, CA, a ban plus a $0.10 fee resulted in a 94% reduction in single-use plastic bag usage. Research has shown that </a:t>
            </a:r>
            <a:r>
              <a:rPr lang="en-US" b="1" i="0" u="none" strike="noStrike" dirty="0">
                <a:solidFill>
                  <a:srgbClr val="44546A"/>
                </a:solidFill>
                <a:effectLst/>
                <a:latin typeface="+mj-lt"/>
              </a:rPr>
              <a:t>the larger the fee, the greater the reduction in paper bag use </a:t>
            </a:r>
            <a:endParaRPr lang="en-US" b="0" i="0" u="none" strike="noStrike" dirty="0">
              <a:solidFill>
                <a:srgbClr val="000000"/>
              </a:solidFill>
              <a:effectLst/>
              <a:latin typeface="+mj-lt"/>
            </a:endParaRPr>
          </a:p>
          <a:p>
            <a:pPr marL="285750" indent="-285750" rtl="0">
              <a:spcBef>
                <a:spcPts val="0"/>
              </a:spcBef>
              <a:spcAft>
                <a:spcPts val="0"/>
              </a:spcAft>
              <a:buFont typeface="Wingdings" panose="05000000000000000000" pitchFamily="2" charset="2"/>
              <a:buChar char="Ø"/>
            </a:pPr>
            <a:endParaRPr lang="en-US" b="0" i="0" u="none" strike="noStrike" dirty="0">
              <a:solidFill>
                <a:srgbClr val="44546A"/>
              </a:solidFill>
              <a:effectLst/>
              <a:latin typeface="+mj-lt"/>
            </a:endParaRPr>
          </a:p>
          <a:p>
            <a:pPr marL="285750" indent="-285750" rtl="0">
              <a:spcBef>
                <a:spcPts val="0"/>
              </a:spcBef>
              <a:spcAft>
                <a:spcPts val="0"/>
              </a:spcAft>
              <a:buFont typeface="Wingdings" panose="05000000000000000000" pitchFamily="2" charset="2"/>
              <a:buChar char="Ø"/>
            </a:pPr>
            <a:r>
              <a:rPr lang="en-US" b="0" i="0" u="none" strike="noStrike" dirty="0">
                <a:solidFill>
                  <a:srgbClr val="44546A"/>
                </a:solidFill>
                <a:effectLst/>
                <a:latin typeface="+mj-lt"/>
              </a:rPr>
              <a:t>Once educated and implemented, </a:t>
            </a:r>
            <a:r>
              <a:rPr lang="en-US" b="1" i="0" u="none" strike="noStrike" dirty="0">
                <a:solidFill>
                  <a:srgbClr val="44546A"/>
                </a:solidFill>
                <a:effectLst/>
                <a:latin typeface="+mj-lt"/>
              </a:rPr>
              <a:t>businesses may benefit from the fee. </a:t>
            </a:r>
            <a:endParaRPr lang="en-US" b="0" dirty="0">
              <a:effectLst/>
              <a:latin typeface="+mj-lt"/>
            </a:endParaRPr>
          </a:p>
          <a:p>
            <a:pPr rtl="0" fontAlgn="base">
              <a:spcBef>
                <a:spcPts val="0"/>
              </a:spcBef>
              <a:spcAft>
                <a:spcPts val="0"/>
              </a:spcAft>
            </a:pPr>
            <a:endParaRPr lang="en-US" b="0" i="0" u="none" strike="noStrike" dirty="0">
              <a:solidFill>
                <a:srgbClr val="44546A"/>
              </a:solidFill>
              <a:effectLst/>
              <a:latin typeface="+mj-lt"/>
            </a:endParaRPr>
          </a:p>
          <a:p>
            <a:pPr lvl="1" algn="just" fontAlgn="base">
              <a:buFont typeface="Arial" panose="020B0604020202020204" pitchFamily="34" charset="0"/>
              <a:buChar char="•"/>
            </a:pPr>
            <a:r>
              <a:rPr lang="en-US" b="0" i="0" u="none" strike="noStrike" dirty="0">
                <a:solidFill>
                  <a:srgbClr val="44546A"/>
                </a:solidFill>
                <a:effectLst/>
                <a:latin typeface="+mj-lt"/>
              </a:rPr>
              <a:t>The fee for paper helps the business offset any additional costs for the price increase from plastic to paper, and in some situations the business makes more money by offering the paper due to the fact they had been giving out plastic bags for “free”  </a:t>
            </a:r>
          </a:p>
          <a:p>
            <a:pPr lvl="1" algn="just" fontAlgn="base">
              <a:buFont typeface="Arial" panose="020B0604020202020204" pitchFamily="34" charset="0"/>
              <a:buChar char="•"/>
            </a:pPr>
            <a:endParaRPr lang="en-US" b="0" i="0" u="none" strike="noStrike" dirty="0">
              <a:solidFill>
                <a:srgbClr val="000000"/>
              </a:solidFill>
              <a:effectLst/>
              <a:latin typeface="+mj-lt"/>
            </a:endParaRPr>
          </a:p>
          <a:p>
            <a:pPr lvl="1" algn="just" fontAlgn="base">
              <a:buFont typeface="Arial" panose="020B0604020202020204" pitchFamily="34" charset="0"/>
              <a:buChar char="•"/>
            </a:pPr>
            <a:r>
              <a:rPr lang="en-US" b="0" i="0" u="none" strike="noStrike" dirty="0">
                <a:solidFill>
                  <a:srgbClr val="44546A"/>
                </a:solidFill>
                <a:effectLst/>
                <a:latin typeface="+mj-lt"/>
              </a:rPr>
              <a:t>With the fee in place those costs are instead incurred exclusively by the buyer of the bag, which is </a:t>
            </a:r>
            <a:r>
              <a:rPr lang="en-US" b="1" i="0" u="none" strike="noStrike" dirty="0">
                <a:solidFill>
                  <a:srgbClr val="44546A"/>
                </a:solidFill>
                <a:effectLst/>
                <a:latin typeface="+mj-lt"/>
              </a:rPr>
              <a:t>100% avoidable </a:t>
            </a:r>
            <a:r>
              <a:rPr lang="en-US" b="0" i="0" u="none" strike="noStrike" dirty="0">
                <a:solidFill>
                  <a:srgbClr val="44546A"/>
                </a:solidFill>
                <a:effectLst/>
                <a:latin typeface="+mj-lt"/>
              </a:rPr>
              <a:t>if you skip the bag or bring your own </a:t>
            </a:r>
            <a:endParaRPr lang="en-US" dirty="0">
              <a:latin typeface="+mj-lt"/>
            </a:endParaRPr>
          </a:p>
        </p:txBody>
      </p:sp>
      <p:pic>
        <p:nvPicPr>
          <p:cNvPr id="16388" name="Picture 4" descr="A picture containing text, clock&#10;&#10;Description automatically generated">
            <a:extLst>
              <a:ext uri="{FF2B5EF4-FFF2-40B4-BE49-F238E27FC236}">
                <a16:creationId xmlns:a16="http://schemas.microsoft.com/office/drawing/2014/main" id="{4D0DFDB7-0D13-2D98-356C-F1E9298B3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6143" y="5715769"/>
            <a:ext cx="1142231" cy="11422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4808E5-4EE8-FB1C-A1D3-007FB22773FF}"/>
              </a:ext>
            </a:extLst>
          </p:cNvPr>
          <p:cNvSpPr txBox="1"/>
          <p:nvPr/>
        </p:nvSpPr>
        <p:spPr>
          <a:xfrm>
            <a:off x="237820" y="5952449"/>
            <a:ext cx="9931194" cy="646331"/>
          </a:xfrm>
          <a:prstGeom prst="rect">
            <a:avLst/>
          </a:prstGeom>
          <a:noFill/>
          <a:ln>
            <a:solidFill>
              <a:srgbClr val="3333CC"/>
            </a:solidFill>
          </a:ln>
        </p:spPr>
        <p:txBody>
          <a:bodyPr wrap="square">
            <a:spAutoFit/>
          </a:bodyPr>
          <a:lstStyle/>
          <a:p>
            <a:pPr rtl="0">
              <a:spcBef>
                <a:spcPts val="0"/>
              </a:spcBef>
              <a:spcAft>
                <a:spcPts val="0"/>
              </a:spcAft>
            </a:pPr>
            <a:r>
              <a:rPr lang="en-US" sz="1800" b="0" i="1" u="none" strike="noStrike" dirty="0">
                <a:solidFill>
                  <a:srgbClr val="44546A"/>
                </a:solidFill>
                <a:effectLst/>
                <a:latin typeface="Calibri" panose="020F0502020204030204" pitchFamily="34" charset="0"/>
              </a:rPr>
              <a:t>Simply put: </a:t>
            </a:r>
            <a:r>
              <a:rPr lang="en-US" sz="1800" b="1" i="1" u="none" strike="noStrike" dirty="0">
                <a:solidFill>
                  <a:srgbClr val="44546A"/>
                </a:solidFill>
                <a:effectLst/>
                <a:latin typeface="Calibri" panose="020F0502020204030204" pitchFamily="34" charset="0"/>
              </a:rPr>
              <a:t>The </a:t>
            </a:r>
            <a:r>
              <a:rPr lang="en-US" sz="1800" b="1" i="1" u="none" strike="noStrike" dirty="0" err="1">
                <a:solidFill>
                  <a:srgbClr val="44546A"/>
                </a:solidFill>
                <a:effectLst/>
                <a:latin typeface="Calibri" panose="020F0502020204030204" pitchFamily="34" charset="0"/>
              </a:rPr>
              <a:t>Ban+Fee</a:t>
            </a:r>
            <a:r>
              <a:rPr lang="en-US" sz="1800" b="1" i="1" u="none" strike="noStrike" dirty="0">
                <a:solidFill>
                  <a:srgbClr val="44546A"/>
                </a:solidFill>
                <a:effectLst/>
                <a:latin typeface="Calibri" panose="020F0502020204030204" pitchFamily="34" charset="0"/>
              </a:rPr>
              <a:t> model works</a:t>
            </a:r>
            <a:r>
              <a:rPr lang="en-US" sz="1800" b="0" i="1" u="none" strike="noStrike" dirty="0">
                <a:solidFill>
                  <a:srgbClr val="44546A"/>
                </a:solidFill>
                <a:effectLst/>
                <a:latin typeface="Calibri" panose="020F0502020204030204" pitchFamily="34" charset="0"/>
              </a:rPr>
              <a:t>. </a:t>
            </a:r>
            <a:r>
              <a:rPr lang="en-US" sz="1800" b="0" i="1" u="sng" strike="noStrike" dirty="0">
                <a:solidFill>
                  <a:srgbClr val="44546A"/>
                </a:solidFill>
                <a:effectLst/>
                <a:latin typeface="Calibri" panose="020F0502020204030204" pitchFamily="34" charset="0"/>
                <a:hlinkClick r:id="rId4"/>
              </a:rPr>
              <a:t>Studies</a:t>
            </a:r>
            <a:r>
              <a:rPr lang="en-US" sz="1800" b="0" i="1" u="none" strike="noStrike" dirty="0">
                <a:solidFill>
                  <a:srgbClr val="44546A"/>
                </a:solidFill>
                <a:effectLst/>
                <a:latin typeface="Calibri" panose="020F0502020204030204" pitchFamily="34" charset="0"/>
              </a:rPr>
              <a:t> from multiple counties, US states, and countries support this finding. </a:t>
            </a:r>
            <a:endParaRPr lang="en-US" b="0" i="1" dirty="0">
              <a:effectLst/>
            </a:endParaRPr>
          </a:p>
        </p:txBody>
      </p:sp>
      <p:pic>
        <p:nvPicPr>
          <p:cNvPr id="16390" name="Picture 6" descr="Line arrow: Counter-clockwise curve with solid fill">
            <a:extLst>
              <a:ext uri="{FF2B5EF4-FFF2-40B4-BE49-F238E27FC236}">
                <a16:creationId xmlns:a16="http://schemas.microsoft.com/office/drawing/2014/main" id="{88918715-D223-5171-D808-2057C4B3E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44937">
            <a:off x="9536958" y="5942478"/>
            <a:ext cx="1192448" cy="119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24D4-8274-AFD7-41C9-EDBB30D90DEA}"/>
              </a:ext>
            </a:extLst>
          </p:cNvPr>
          <p:cNvSpPr>
            <a:spLocks noGrp="1"/>
          </p:cNvSpPr>
          <p:nvPr>
            <p:ph idx="1"/>
          </p:nvPr>
        </p:nvSpPr>
        <p:spPr/>
        <p:txBody>
          <a:bodyPr>
            <a:noAutofit/>
          </a:bodyPr>
          <a:lstStyle/>
          <a:p>
            <a:pPr rtl="0">
              <a:spcBef>
                <a:spcPts val="0"/>
              </a:spcBef>
              <a:spcAft>
                <a:spcPts val="0"/>
              </a:spcAft>
            </a:pPr>
            <a:r>
              <a:rPr lang="en-US" sz="2000" b="0" i="0" u="none" strike="noStrike" dirty="0">
                <a:solidFill>
                  <a:srgbClr val="000000"/>
                </a:solidFill>
                <a:effectLst/>
                <a:latin typeface="+mj-lt"/>
              </a:rPr>
              <a:t>According to a 2018 study published in the American Economic Journal: Economic Policy, </a:t>
            </a:r>
            <a:r>
              <a:rPr lang="en-US" sz="2000" b="1" i="0" u="none" strike="noStrike" dirty="0">
                <a:solidFill>
                  <a:srgbClr val="000000"/>
                </a:solidFill>
                <a:effectLst/>
                <a:latin typeface="+mj-lt"/>
              </a:rPr>
              <a:t>fees are more effective than bonuses at curtailing the use of plastic bags. </a:t>
            </a:r>
            <a:r>
              <a:rPr lang="en-US" sz="2000" b="0" i="0" u="none" strike="noStrike" dirty="0">
                <a:solidFill>
                  <a:srgbClr val="000000"/>
                </a:solidFill>
                <a:effectLst/>
                <a:latin typeface="+mj-lt"/>
              </a:rPr>
              <a:t>Looking at data from various grocery stores, Tatiana </a:t>
            </a:r>
            <a:r>
              <a:rPr lang="en-US" sz="2000" b="0" i="0" u="none" strike="noStrike" dirty="0" err="1">
                <a:solidFill>
                  <a:srgbClr val="000000"/>
                </a:solidFill>
                <a:effectLst/>
                <a:latin typeface="+mj-lt"/>
              </a:rPr>
              <a:t>Homonoff</a:t>
            </a:r>
            <a:r>
              <a:rPr lang="en-US" sz="2000" b="0" i="0" u="none" strike="noStrike" dirty="0">
                <a:solidFill>
                  <a:srgbClr val="000000"/>
                </a:solidFill>
                <a:effectLst/>
                <a:latin typeface="+mj-lt"/>
              </a:rPr>
              <a:t> found that a $0.05 fee on disposable bags generated a 42 percent decrease in plastic bag usage, but a $0.05 bonus for using reusable bags had almost no impact on consumer habits.  (</a:t>
            </a:r>
            <a:r>
              <a:rPr lang="en-US" sz="2000" b="0" i="0" u="sng" dirty="0">
                <a:solidFill>
                  <a:srgbClr val="000000"/>
                </a:solidFill>
                <a:effectLst/>
                <a:latin typeface="+mj-lt"/>
              </a:rPr>
              <a:t>Link</a:t>
            </a:r>
            <a:r>
              <a:rPr lang="en-US" sz="2000" b="0" i="0" u="none" strike="noStrike" dirty="0">
                <a:solidFill>
                  <a:srgbClr val="000000"/>
                </a:solidFill>
                <a:effectLst/>
                <a:latin typeface="+mj-lt"/>
              </a:rPr>
              <a:t>: https://pubs.aeaweb.org/doi/pdfplus/10.1257/pol.20150261) </a:t>
            </a:r>
            <a:endParaRPr lang="en-US" sz="2000" b="0" dirty="0">
              <a:effectLst/>
              <a:latin typeface="+mj-lt"/>
            </a:endParaRPr>
          </a:p>
          <a:p>
            <a:pPr rtl="0">
              <a:spcBef>
                <a:spcPts val="0"/>
              </a:spcBef>
              <a:spcAft>
                <a:spcPts val="0"/>
              </a:spcAft>
            </a:pPr>
            <a:br>
              <a:rPr lang="en-US" sz="2000" b="0" dirty="0">
                <a:effectLst/>
                <a:latin typeface="+mj-lt"/>
              </a:rPr>
            </a:br>
            <a:r>
              <a:rPr lang="en-US" sz="2000" b="0" i="0" u="none" strike="noStrike" dirty="0">
                <a:solidFill>
                  <a:srgbClr val="222222"/>
                </a:solidFill>
                <a:effectLst/>
                <a:latin typeface="+mj-lt"/>
              </a:rPr>
              <a:t>In 2019, a study was conducted in England on their bag fee which showed that, “all age, gender, and income groups in England </a:t>
            </a:r>
            <a:r>
              <a:rPr lang="en-US" sz="2000" b="1" i="0" u="none" strike="noStrike" dirty="0">
                <a:solidFill>
                  <a:srgbClr val="222222"/>
                </a:solidFill>
                <a:effectLst/>
                <a:latin typeface="+mj-lt"/>
              </a:rPr>
              <a:t>substantially reduced their plastic bag usage within 1 month after the charge was introduced</a:t>
            </a:r>
            <a:r>
              <a:rPr lang="en-US" sz="2000" b="0" i="0" u="none" strike="noStrike" dirty="0">
                <a:solidFill>
                  <a:srgbClr val="222222"/>
                </a:solidFill>
                <a:effectLst/>
                <a:latin typeface="+mj-lt"/>
              </a:rPr>
              <a:t>, with interviewees highlighting the ease of bringing their own bags…. Increased support for the plastic bag charge in turn predicted greater support for other charges to reduce plastic waste, suggesting a ‘policy spillover’ effect.”  (</a:t>
            </a:r>
            <a:r>
              <a:rPr lang="en-US" sz="2000" b="0" i="0" u="sng" dirty="0">
                <a:solidFill>
                  <a:srgbClr val="222222"/>
                </a:solidFill>
                <a:effectLst/>
                <a:latin typeface="+mj-lt"/>
              </a:rPr>
              <a:t>Link</a:t>
            </a:r>
            <a:r>
              <a:rPr lang="en-US" sz="2000" b="0" i="0" u="none" strike="noStrike" dirty="0">
                <a:solidFill>
                  <a:srgbClr val="222222"/>
                </a:solidFill>
                <a:effectLst/>
                <a:latin typeface="+mj-lt"/>
              </a:rPr>
              <a:t>: https://pubmed.ncbi.nlm.nih.gov/30863332/)</a:t>
            </a:r>
            <a:endParaRPr lang="en-US" sz="2000" b="0" dirty="0">
              <a:effectLst/>
              <a:latin typeface="+mj-lt"/>
            </a:endParaRPr>
          </a:p>
          <a:p>
            <a:br>
              <a:rPr lang="en-US" sz="2000" b="0" dirty="0">
                <a:effectLst/>
                <a:latin typeface="+mj-lt"/>
              </a:rPr>
            </a:br>
            <a:endParaRPr lang="en-US" sz="2000" dirty="0">
              <a:latin typeface="+mj-lt"/>
            </a:endParaRPr>
          </a:p>
          <a:p>
            <a:pPr lvl="1"/>
            <a:endParaRPr lang="en-US" sz="2000" dirty="0">
              <a:latin typeface="+mj-lt"/>
            </a:endParaRPr>
          </a:p>
          <a:p>
            <a:pPr lvl="1"/>
            <a:endParaRPr lang="en-US" sz="2000" dirty="0">
              <a:latin typeface="+mj-lt"/>
            </a:endParaRPr>
          </a:p>
          <a:p>
            <a:pPr marL="457200" lvl="1" indent="0">
              <a:buNone/>
            </a:pPr>
            <a:endParaRPr lang="en-US" sz="2000" dirty="0">
              <a:latin typeface="+mj-lt"/>
            </a:endParaRPr>
          </a:p>
        </p:txBody>
      </p:sp>
      <p:sp>
        <p:nvSpPr>
          <p:cNvPr id="5" name="Title 4">
            <a:extLst>
              <a:ext uri="{FF2B5EF4-FFF2-40B4-BE49-F238E27FC236}">
                <a16:creationId xmlns:a16="http://schemas.microsoft.com/office/drawing/2014/main" id="{2A1CFB38-0BB2-EF1E-6F97-DC86A4121BF6}"/>
              </a:ext>
            </a:extLst>
          </p:cNvPr>
          <p:cNvSpPr>
            <a:spLocks noGrp="1"/>
          </p:cNvSpPr>
          <p:nvPr>
            <p:ph type="title"/>
          </p:nvPr>
        </p:nvSpPr>
        <p:spPr/>
        <p:txBody>
          <a:bodyPr>
            <a:normAutofit fontScale="90000"/>
          </a:bodyPr>
          <a:lstStyle/>
          <a:p>
            <a:pPr rtl="0">
              <a:spcBef>
                <a:spcPts val="0"/>
              </a:spcBef>
              <a:spcAft>
                <a:spcPts val="0"/>
              </a:spcAft>
            </a:pPr>
            <a:r>
              <a:rPr lang="en-US" sz="4400" b="1" i="0" u="none" strike="noStrike" dirty="0">
                <a:solidFill>
                  <a:srgbClr val="0070C0"/>
                </a:solidFill>
                <a:effectLst/>
                <a:latin typeface="Calibri" panose="020F0502020204030204" pitchFamily="34" charset="0"/>
              </a:rPr>
              <a:t>Why is the BAN + FEE combo so important?</a:t>
            </a:r>
            <a:r>
              <a:rPr lang="en-US" sz="4000" b="1" i="1" u="none" strike="noStrike" dirty="0">
                <a:solidFill>
                  <a:srgbClr val="0070C0"/>
                </a:solidFill>
                <a:effectLst/>
                <a:latin typeface="Calibri" panose="020F0502020204030204" pitchFamily="34" charset="0"/>
              </a:rPr>
              <a:t> </a:t>
            </a:r>
            <a:br>
              <a:rPr lang="en-US" b="0" dirty="0">
                <a:effectLst/>
              </a:rPr>
            </a:br>
            <a:br>
              <a:rPr lang="en-US" dirty="0"/>
            </a:br>
            <a:endParaRPr lang="en-US" dirty="0"/>
          </a:p>
        </p:txBody>
      </p:sp>
    </p:spTree>
    <p:extLst>
      <p:ext uri="{BB962C8B-B14F-4D97-AF65-F5344CB8AC3E}">
        <p14:creationId xmlns:p14="http://schemas.microsoft.com/office/powerpoint/2010/main" val="1632386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F10427-3F82-76BB-7414-6F8FD68F02AB}"/>
              </a:ext>
            </a:extLst>
          </p:cNvPr>
          <p:cNvSpPr>
            <a:spLocks noGrp="1"/>
          </p:cNvSpPr>
          <p:nvPr>
            <p:ph type="subTitle" idx="1"/>
          </p:nvPr>
        </p:nvSpPr>
        <p:spPr>
          <a:xfrm>
            <a:off x="1345665" y="4815747"/>
            <a:ext cx="5631364" cy="1416480"/>
          </a:xfrm>
        </p:spPr>
        <p:txBody>
          <a:bodyPr>
            <a:normAutofit/>
          </a:bodyPr>
          <a:lstStyle/>
          <a:p>
            <a:pPr algn="l"/>
            <a:r>
              <a:rPr lang="en-US" sz="2200" b="1" dirty="0">
                <a:latin typeface="+mj-lt"/>
              </a:rPr>
              <a:t>French Creek </a:t>
            </a:r>
            <a:r>
              <a:rPr lang="en-US" sz="2200" dirty="0">
                <a:latin typeface="+mj-lt"/>
              </a:rPr>
              <a:t>at Charlestown Park is designated High Quality, but it is a southern headwater of French Creek which is Exception Value further north.</a:t>
            </a:r>
          </a:p>
        </p:txBody>
      </p:sp>
      <p:sp>
        <p:nvSpPr>
          <p:cNvPr id="4" name="Title 1">
            <a:extLst>
              <a:ext uri="{FF2B5EF4-FFF2-40B4-BE49-F238E27FC236}">
                <a16:creationId xmlns:a16="http://schemas.microsoft.com/office/drawing/2014/main" id="{FBC7FC96-B6AD-DF59-F9B8-15A2D1D0AB14}"/>
              </a:ext>
            </a:extLst>
          </p:cNvPr>
          <p:cNvSpPr txBox="1">
            <a:spLocks/>
          </p:cNvSpPr>
          <p:nvPr/>
        </p:nvSpPr>
        <p:spPr>
          <a:xfrm>
            <a:off x="663191" y="515524"/>
            <a:ext cx="10842171" cy="838200"/>
          </a:xfrm>
          <a:prstGeom prst="rect">
            <a:avLst/>
          </a:prstGeom>
          <a:solidFill>
            <a:schemeClr val="accent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bg1"/>
                </a:solidFill>
                <a:latin typeface="+mn-lt"/>
              </a:rPr>
              <a:t>Macroplastics and microplastics are collecting in the sediment, banks, vegetation, and water of streams and rivers – </a:t>
            </a:r>
            <a:r>
              <a:rPr lang="en-US" sz="2800" b="1" dirty="0">
                <a:solidFill>
                  <a:schemeClr val="bg1"/>
                </a:solidFill>
                <a:latin typeface="+mn-lt"/>
              </a:rPr>
              <a:t>more than in the Ocean</a:t>
            </a:r>
            <a:r>
              <a:rPr lang="en-US" sz="2800" dirty="0">
                <a:solidFill>
                  <a:schemeClr val="bg1"/>
                </a:solidFill>
                <a:latin typeface="+mn-lt"/>
              </a:rPr>
              <a:t>.</a:t>
            </a:r>
          </a:p>
        </p:txBody>
      </p:sp>
      <p:sp>
        <p:nvSpPr>
          <p:cNvPr id="5" name="Text Placeholder 2">
            <a:extLst>
              <a:ext uri="{FF2B5EF4-FFF2-40B4-BE49-F238E27FC236}">
                <a16:creationId xmlns:a16="http://schemas.microsoft.com/office/drawing/2014/main" id="{9A655C3A-ABC9-D075-102A-3189FF0D08E9}"/>
              </a:ext>
            </a:extLst>
          </p:cNvPr>
          <p:cNvSpPr txBox="1">
            <a:spLocks/>
          </p:cNvSpPr>
          <p:nvPr/>
        </p:nvSpPr>
        <p:spPr>
          <a:xfrm>
            <a:off x="1345665" y="1919062"/>
            <a:ext cx="5527407" cy="4183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latin typeface="+mj-lt"/>
              </a:rPr>
              <a:t>Pickering Creek</a:t>
            </a:r>
            <a:r>
              <a:rPr lang="en-US" sz="2200" dirty="0">
                <a:latin typeface="+mj-lt"/>
              </a:rPr>
              <a:t>, of which Pigeon Run is a tributary, has its headwaters in Charlestown, and was designated a High Quality stream by the PA DEP</a:t>
            </a:r>
          </a:p>
          <a:p>
            <a:endParaRPr lang="en-US" sz="2200" dirty="0">
              <a:latin typeface="+mj-lt"/>
            </a:endParaRPr>
          </a:p>
        </p:txBody>
      </p:sp>
      <p:pic>
        <p:nvPicPr>
          <p:cNvPr id="13" name="Picture 12">
            <a:extLst>
              <a:ext uri="{FF2B5EF4-FFF2-40B4-BE49-F238E27FC236}">
                <a16:creationId xmlns:a16="http://schemas.microsoft.com/office/drawing/2014/main" id="{70B47977-ED4C-36C6-1085-DB954936053B}"/>
              </a:ext>
            </a:extLst>
          </p:cNvPr>
          <p:cNvPicPr>
            <a:picLocks noChangeAspect="1"/>
          </p:cNvPicPr>
          <p:nvPr/>
        </p:nvPicPr>
        <p:blipFill rotWithShape="1">
          <a:blip r:embed="rId3"/>
          <a:srcRect l="7736" r="15269"/>
          <a:stretch/>
        </p:blipFill>
        <p:spPr>
          <a:xfrm rot="5400000">
            <a:off x="7186723" y="1919315"/>
            <a:ext cx="4183322" cy="4074897"/>
          </a:xfrm>
          <a:prstGeom prst="rect">
            <a:avLst/>
          </a:prstGeom>
        </p:spPr>
      </p:pic>
      <p:sp>
        <p:nvSpPr>
          <p:cNvPr id="14" name="TextBox 13">
            <a:extLst>
              <a:ext uri="{FF2B5EF4-FFF2-40B4-BE49-F238E27FC236}">
                <a16:creationId xmlns:a16="http://schemas.microsoft.com/office/drawing/2014/main" id="{AA9D9821-4102-2D9C-10E7-DBB47831E296}"/>
              </a:ext>
            </a:extLst>
          </p:cNvPr>
          <p:cNvSpPr txBox="1"/>
          <p:nvPr/>
        </p:nvSpPr>
        <p:spPr>
          <a:xfrm>
            <a:off x="1345665" y="3595224"/>
            <a:ext cx="5619950" cy="769441"/>
          </a:xfrm>
          <a:prstGeom prst="rect">
            <a:avLst/>
          </a:prstGeom>
          <a:noFill/>
        </p:spPr>
        <p:txBody>
          <a:bodyPr wrap="square" rtlCol="0">
            <a:spAutoFit/>
          </a:bodyPr>
          <a:lstStyle/>
          <a:p>
            <a:r>
              <a:rPr lang="en-US" sz="2200" b="1" dirty="0">
                <a:latin typeface="+mj-lt"/>
              </a:rPr>
              <a:t>Valley Creek </a:t>
            </a:r>
            <a:r>
              <a:rPr lang="en-US" sz="2200" dirty="0">
                <a:latin typeface="+mj-lt"/>
              </a:rPr>
              <a:t>watershed is designated an Exceptional Value stream.</a:t>
            </a:r>
          </a:p>
        </p:txBody>
      </p:sp>
      <p:sp>
        <p:nvSpPr>
          <p:cNvPr id="15" name="TextBox 14">
            <a:extLst>
              <a:ext uri="{FF2B5EF4-FFF2-40B4-BE49-F238E27FC236}">
                <a16:creationId xmlns:a16="http://schemas.microsoft.com/office/drawing/2014/main" id="{34CDAFD3-D095-D9DC-E545-4F82D083022E}"/>
              </a:ext>
            </a:extLst>
          </p:cNvPr>
          <p:cNvSpPr txBox="1"/>
          <p:nvPr/>
        </p:nvSpPr>
        <p:spPr>
          <a:xfrm>
            <a:off x="11736475" y="602901"/>
            <a:ext cx="184731" cy="369332"/>
          </a:xfrm>
          <a:prstGeom prst="rect">
            <a:avLst/>
          </a:prstGeom>
          <a:noFill/>
        </p:spPr>
        <p:txBody>
          <a:bodyPr wrap="none" rtlCol="0">
            <a:spAutoFit/>
          </a:bodyPr>
          <a:lstStyle/>
          <a:p>
            <a:endParaRPr lang="en-US" dirty="0"/>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A61BDB1B-3874-9719-CCAF-EB71E90E5329}"/>
                  </a:ext>
                </a:extLst>
              </p14:cNvPr>
              <p14:cNvContentPartPr/>
              <p14:nvPr/>
            </p14:nvContentPartPr>
            <p14:xfrm>
              <a:off x="7532657" y="2559806"/>
              <a:ext cx="886320" cy="938160"/>
            </p14:xfrm>
          </p:contentPart>
        </mc:Choice>
        <mc:Fallback xmlns="">
          <p:pic>
            <p:nvPicPr>
              <p:cNvPr id="16" name="Ink 15">
                <a:extLst>
                  <a:ext uri="{FF2B5EF4-FFF2-40B4-BE49-F238E27FC236}">
                    <a16:creationId xmlns:a16="http://schemas.microsoft.com/office/drawing/2014/main" id="{A61BDB1B-3874-9719-CCAF-EB71E90E5329}"/>
                  </a:ext>
                </a:extLst>
              </p:cNvPr>
              <p:cNvPicPr/>
              <p:nvPr/>
            </p:nvPicPr>
            <p:blipFill>
              <a:blip r:embed="rId5"/>
              <a:stretch>
                <a:fillRect/>
              </a:stretch>
            </p:blipFill>
            <p:spPr>
              <a:xfrm>
                <a:off x="7523657" y="2550806"/>
                <a:ext cx="903960" cy="955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392B1AC2-4450-4565-A924-021B9D045E21}"/>
                  </a:ext>
                </a:extLst>
              </p14:cNvPr>
              <p14:cNvContentPartPr/>
              <p14:nvPr/>
            </p14:nvContentPartPr>
            <p14:xfrm>
              <a:off x="10072817" y="4721606"/>
              <a:ext cx="1068480" cy="906120"/>
            </p14:xfrm>
          </p:contentPart>
        </mc:Choice>
        <mc:Fallback xmlns="">
          <p:pic>
            <p:nvPicPr>
              <p:cNvPr id="17" name="Ink 16">
                <a:extLst>
                  <a:ext uri="{FF2B5EF4-FFF2-40B4-BE49-F238E27FC236}">
                    <a16:creationId xmlns:a16="http://schemas.microsoft.com/office/drawing/2014/main" id="{392B1AC2-4450-4565-A924-021B9D045E21}"/>
                  </a:ext>
                </a:extLst>
              </p:cNvPr>
              <p:cNvPicPr/>
              <p:nvPr/>
            </p:nvPicPr>
            <p:blipFill>
              <a:blip r:embed="rId7"/>
              <a:stretch>
                <a:fillRect/>
              </a:stretch>
            </p:blipFill>
            <p:spPr>
              <a:xfrm>
                <a:off x="10064177" y="4712966"/>
                <a:ext cx="1086120" cy="92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D8D8F8BF-DE4A-870E-5948-EEE646B900C6}"/>
                  </a:ext>
                </a:extLst>
              </p14:cNvPr>
              <p14:cNvContentPartPr/>
              <p14:nvPr/>
            </p14:nvContentPartPr>
            <p14:xfrm>
              <a:off x="9839897" y="4775606"/>
              <a:ext cx="360" cy="3960"/>
            </p14:xfrm>
          </p:contentPart>
        </mc:Choice>
        <mc:Fallback xmlns="">
          <p:pic>
            <p:nvPicPr>
              <p:cNvPr id="18" name="Ink 17">
                <a:extLst>
                  <a:ext uri="{FF2B5EF4-FFF2-40B4-BE49-F238E27FC236}">
                    <a16:creationId xmlns:a16="http://schemas.microsoft.com/office/drawing/2014/main" id="{D8D8F8BF-DE4A-870E-5948-EEE646B900C6}"/>
                  </a:ext>
                </a:extLst>
              </p:cNvPr>
              <p:cNvPicPr/>
              <p:nvPr/>
            </p:nvPicPr>
            <p:blipFill>
              <a:blip r:embed="rId9"/>
              <a:stretch>
                <a:fillRect/>
              </a:stretch>
            </p:blipFill>
            <p:spPr>
              <a:xfrm>
                <a:off x="9830897" y="4766606"/>
                <a:ext cx="18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DFFAF1C8-2C2D-4852-8B2F-7BBDBC898676}"/>
                  </a:ext>
                </a:extLst>
              </p14:cNvPr>
              <p14:cNvContentPartPr/>
              <p14:nvPr/>
            </p14:nvContentPartPr>
            <p14:xfrm>
              <a:off x="11673017" y="3769766"/>
              <a:ext cx="2520" cy="2880"/>
            </p14:xfrm>
          </p:contentPart>
        </mc:Choice>
        <mc:Fallback xmlns="">
          <p:pic>
            <p:nvPicPr>
              <p:cNvPr id="19" name="Ink 18">
                <a:extLst>
                  <a:ext uri="{FF2B5EF4-FFF2-40B4-BE49-F238E27FC236}">
                    <a16:creationId xmlns:a16="http://schemas.microsoft.com/office/drawing/2014/main" id="{DFFAF1C8-2C2D-4852-8B2F-7BBDBC898676}"/>
                  </a:ext>
                </a:extLst>
              </p:cNvPr>
              <p:cNvPicPr/>
              <p:nvPr/>
            </p:nvPicPr>
            <p:blipFill>
              <a:blip r:embed="rId11"/>
              <a:stretch>
                <a:fillRect/>
              </a:stretch>
            </p:blipFill>
            <p:spPr>
              <a:xfrm>
                <a:off x="11664377" y="3761126"/>
                <a:ext cx="2016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16979CE9-2749-748B-971F-FAFBD0371ABC}"/>
                  </a:ext>
                </a:extLst>
              </p14:cNvPr>
              <p14:cNvContentPartPr/>
              <p14:nvPr/>
            </p14:nvContentPartPr>
            <p14:xfrm>
              <a:off x="1340297" y="-577234"/>
              <a:ext cx="9360" cy="1080"/>
            </p14:xfrm>
          </p:contentPart>
        </mc:Choice>
        <mc:Fallback xmlns="">
          <p:pic>
            <p:nvPicPr>
              <p:cNvPr id="20" name="Ink 19">
                <a:extLst>
                  <a:ext uri="{FF2B5EF4-FFF2-40B4-BE49-F238E27FC236}">
                    <a16:creationId xmlns:a16="http://schemas.microsoft.com/office/drawing/2014/main" id="{16979CE9-2749-748B-971F-FAFBD0371ABC}"/>
                  </a:ext>
                </a:extLst>
              </p:cNvPr>
              <p:cNvPicPr/>
              <p:nvPr/>
            </p:nvPicPr>
            <p:blipFill>
              <a:blip r:embed="rId13"/>
              <a:stretch>
                <a:fillRect/>
              </a:stretch>
            </p:blipFill>
            <p:spPr>
              <a:xfrm>
                <a:off x="1331657" y="-586234"/>
                <a:ext cx="27000" cy="18720"/>
              </a:xfrm>
              <a:prstGeom prst="rect">
                <a:avLst/>
              </a:prstGeom>
            </p:spPr>
          </p:pic>
        </mc:Fallback>
      </mc:AlternateContent>
    </p:spTree>
    <p:extLst>
      <p:ext uri="{BB962C8B-B14F-4D97-AF65-F5344CB8AC3E}">
        <p14:creationId xmlns:p14="http://schemas.microsoft.com/office/powerpoint/2010/main" val="20259872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9CAD-A8BF-0A36-3884-596122E19241}"/>
              </a:ext>
            </a:extLst>
          </p:cNvPr>
          <p:cNvSpPr>
            <a:spLocks noGrp="1"/>
          </p:cNvSpPr>
          <p:nvPr>
            <p:ph type="title"/>
          </p:nvPr>
        </p:nvSpPr>
        <p:spPr>
          <a:solidFill>
            <a:schemeClr val="accent1"/>
          </a:solidFill>
        </p:spPr>
        <p:txBody>
          <a:bodyPr>
            <a:normAutofit/>
          </a:bodyPr>
          <a:lstStyle/>
          <a:p>
            <a:pPr algn="ctr"/>
            <a:r>
              <a:rPr lang="en-US" sz="3200" b="1" dirty="0">
                <a:solidFill>
                  <a:schemeClr val="bg1"/>
                </a:solidFill>
              </a:rPr>
              <a:t>“It is Raining Plastic”  Wetherbee et al., 2019, USGS Report</a:t>
            </a:r>
          </a:p>
        </p:txBody>
      </p:sp>
      <p:pic>
        <p:nvPicPr>
          <p:cNvPr id="4" name="Content Placeholder 3">
            <a:extLst>
              <a:ext uri="{FF2B5EF4-FFF2-40B4-BE49-F238E27FC236}">
                <a16:creationId xmlns:a16="http://schemas.microsoft.com/office/drawing/2014/main" id="{7A08E575-0589-F5BA-6D21-2B7D4F255D5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43150"/>
          <a:stretch/>
        </p:blipFill>
        <p:spPr>
          <a:xfrm>
            <a:off x="2675467" y="1934233"/>
            <a:ext cx="5891446" cy="4379804"/>
          </a:xfrm>
          <a:prstGeom prst="rect">
            <a:avLst/>
          </a:prstGeom>
        </p:spPr>
      </p:pic>
      <p:sp>
        <p:nvSpPr>
          <p:cNvPr id="5" name="TextBox 4">
            <a:extLst>
              <a:ext uri="{FF2B5EF4-FFF2-40B4-BE49-F238E27FC236}">
                <a16:creationId xmlns:a16="http://schemas.microsoft.com/office/drawing/2014/main" id="{9952DCD7-F715-DDDE-BDD8-8856FA27EAE2}"/>
              </a:ext>
            </a:extLst>
          </p:cNvPr>
          <p:cNvSpPr txBox="1"/>
          <p:nvPr/>
        </p:nvSpPr>
        <p:spPr>
          <a:xfrm>
            <a:off x="9201909" y="2343719"/>
            <a:ext cx="2499023" cy="3970318"/>
          </a:xfrm>
          <a:prstGeom prst="rect">
            <a:avLst/>
          </a:prstGeom>
          <a:solidFill>
            <a:schemeClr val="accent1"/>
          </a:solidFill>
        </p:spPr>
        <p:txBody>
          <a:bodyPr wrap="square" rtlCol="0">
            <a:spAutoFit/>
          </a:bodyPr>
          <a:lstStyle/>
          <a:p>
            <a:r>
              <a:rPr lang="en-US" sz="2800" dirty="0">
                <a:solidFill>
                  <a:schemeClr val="bg1"/>
                </a:solidFill>
              </a:rPr>
              <a:t>Data from five years ago – microplastics are 4% of the particles in the earth’s troposphere</a:t>
            </a:r>
          </a:p>
          <a:p>
            <a:r>
              <a:rPr lang="en-US" sz="2800" dirty="0" err="1">
                <a:solidFill>
                  <a:schemeClr val="bg1"/>
                </a:solidFill>
              </a:rPr>
              <a:t>Brahney</a:t>
            </a:r>
            <a:r>
              <a:rPr lang="en-US" sz="2800" dirty="0">
                <a:solidFill>
                  <a:schemeClr val="bg1"/>
                </a:solidFill>
              </a:rPr>
              <a:t>, et al, 2021, PNAS</a:t>
            </a:r>
          </a:p>
        </p:txBody>
      </p:sp>
    </p:spTree>
    <p:extLst>
      <p:ext uri="{BB962C8B-B14F-4D97-AF65-F5344CB8AC3E}">
        <p14:creationId xmlns:p14="http://schemas.microsoft.com/office/powerpoint/2010/main" val="15673178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489446"/>
            <a:ext cx="9144000" cy="838200"/>
          </a:xfrm>
          <a:solidFill>
            <a:schemeClr val="accent1"/>
          </a:solidFill>
        </p:spPr>
        <p:txBody>
          <a:bodyPr>
            <a:normAutofit/>
          </a:bodyPr>
          <a:lstStyle/>
          <a:p>
            <a:pPr algn="ctr"/>
            <a:r>
              <a:rPr lang="en-US" sz="3600" b="1" dirty="0">
                <a:solidFill>
                  <a:schemeClr val="bg1"/>
                </a:solidFill>
              </a:rPr>
              <a:t>Are plastics a problem?</a:t>
            </a:r>
          </a:p>
        </p:txBody>
      </p:sp>
      <p:sp>
        <p:nvSpPr>
          <p:cNvPr id="3" name="Text Placeholder 2"/>
          <p:cNvSpPr>
            <a:spLocks noGrp="1"/>
          </p:cNvSpPr>
          <p:nvPr>
            <p:ph idx="1"/>
          </p:nvPr>
        </p:nvSpPr>
        <p:spPr>
          <a:xfrm>
            <a:off x="1524001" y="2895600"/>
            <a:ext cx="9144000" cy="3281362"/>
          </a:xfrm>
        </p:spPr>
        <p:txBody>
          <a:bodyPr>
            <a:normAutofit/>
          </a:bodyPr>
          <a:lstStyle/>
          <a:p>
            <a:pPr marL="0" indent="0">
              <a:buNone/>
            </a:pPr>
            <a:r>
              <a:rPr lang="en-US" sz="2200" dirty="0"/>
              <a:t>“There are certain human environmental perturbations so major that they are capable of </a:t>
            </a:r>
            <a:r>
              <a:rPr lang="en-US" sz="2200" b="1" dirty="0"/>
              <a:t>destabilizing the earth’s normal function</a:t>
            </a:r>
            <a:r>
              <a:rPr lang="en-US" sz="2200" dirty="0"/>
              <a:t> at a global scale. These so-called </a:t>
            </a:r>
            <a:r>
              <a:rPr lang="en-US" sz="2200" b="1" dirty="0"/>
              <a:t>planetary boundary threats</a:t>
            </a:r>
            <a:r>
              <a:rPr lang="en-US" sz="2200" b="1" u="sng" dirty="0"/>
              <a:t> </a:t>
            </a:r>
            <a:r>
              <a:rPr lang="en-US" sz="2200" dirty="0"/>
              <a:t>include climate change, ozone depletion, and ocean acidification. Emerging as a novel addition to this list is the vast quantity of discarded </a:t>
            </a:r>
            <a:r>
              <a:rPr lang="en-US" sz="2200" b="1" dirty="0"/>
              <a:t>plastic waste </a:t>
            </a:r>
            <a:r>
              <a:rPr lang="en-US" sz="2200" dirty="0"/>
              <a:t>that is accumulating in the oceans on an unprecedented scale, where it breaks down to form microscopic and </a:t>
            </a:r>
            <a:r>
              <a:rPr lang="en-US" sz="2200" dirty="0" err="1"/>
              <a:t>nanoscopic</a:t>
            </a:r>
            <a:r>
              <a:rPr lang="en-US" sz="2200" dirty="0"/>
              <a:t> fragments, or </a:t>
            </a:r>
            <a:r>
              <a:rPr lang="en-US" sz="2200" dirty="0" err="1"/>
              <a:t>microplastics</a:t>
            </a:r>
            <a:r>
              <a:rPr lang="en-US" sz="2200" dirty="0"/>
              <a:t>.”</a:t>
            </a:r>
          </a:p>
        </p:txBody>
      </p:sp>
      <p:sp>
        <p:nvSpPr>
          <p:cNvPr id="5" name="TextBox 4">
            <a:extLst>
              <a:ext uri="{FF2B5EF4-FFF2-40B4-BE49-F238E27FC236}">
                <a16:creationId xmlns:a16="http://schemas.microsoft.com/office/drawing/2014/main" id="{243CE383-5455-8ED1-C01B-D2C01BB2DE6D}"/>
              </a:ext>
            </a:extLst>
          </p:cNvPr>
          <p:cNvSpPr txBox="1"/>
          <p:nvPr/>
        </p:nvSpPr>
        <p:spPr>
          <a:xfrm>
            <a:off x="846667" y="1845732"/>
            <a:ext cx="10532534" cy="707886"/>
          </a:xfrm>
          <a:prstGeom prst="rect">
            <a:avLst/>
          </a:prstGeom>
          <a:noFill/>
        </p:spPr>
        <p:txBody>
          <a:bodyPr wrap="square" rtlCol="0">
            <a:spAutoFit/>
          </a:bodyPr>
          <a:lstStyle/>
          <a:p>
            <a:r>
              <a:rPr lang="en-US" sz="2000" dirty="0"/>
              <a:t>According to Galloway and Lewis 2016 in PNAS: Proceedings of the National Academy of Sciences of the USA:</a:t>
            </a:r>
          </a:p>
        </p:txBody>
      </p:sp>
    </p:spTree>
    <p:extLst>
      <p:ext uri="{BB962C8B-B14F-4D97-AF65-F5344CB8AC3E}">
        <p14:creationId xmlns:p14="http://schemas.microsoft.com/office/powerpoint/2010/main" val="154243269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3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35">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0" name="Rectangle 1037">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39">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Rectangle 10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53" name="Picture 1043">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029" name="Picture 5">
            <a:extLst>
              <a:ext uri="{FF2B5EF4-FFF2-40B4-BE49-F238E27FC236}">
                <a16:creationId xmlns:a16="http://schemas.microsoft.com/office/drawing/2014/main" id="{B2B2916F-5821-400A-7822-AD1E26B9CD1A}"/>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l="1923" r="19069"/>
          <a:stretch/>
        </p:blipFill>
        <p:spPr bwMode="auto">
          <a:xfrm>
            <a:off x="20" y="10"/>
            <a:ext cx="4063768"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8227F52-50A9-5973-0D0E-DD7347F1D138}"/>
              </a:ext>
            </a:extLst>
          </p:cNvPr>
          <p:cNvPicPr>
            <a:picLocks noChangeAspect="1" noChangeArrowheads="1"/>
          </p:cNvPicPr>
          <p:nvPr/>
        </p:nvPicPr>
        <p:blipFill rotWithShape="1">
          <a:blip r:embed="rId5" r:link="rId6">
            <a:alphaModFix amt="60000"/>
            <a:extLst>
              <a:ext uri="{28A0092B-C50C-407E-A947-70E740481C1C}">
                <a14:useLocalDpi xmlns:a14="http://schemas.microsoft.com/office/drawing/2010/main" val="0"/>
              </a:ext>
            </a:extLst>
          </a:blip>
          <a:srcRect l="11754" r="9238"/>
          <a:stretch>
            <a:fillRect/>
          </a:stretch>
        </p:blipFill>
        <p:spPr bwMode="auto">
          <a:xfrm>
            <a:off x="4064424" y="10"/>
            <a:ext cx="4063788"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E20B850-105C-B15D-6190-D06E6018586A}"/>
              </a:ext>
            </a:extLst>
          </p:cNvPr>
          <p:cNvPicPr>
            <a:picLocks noChangeAspect="1" noChangeArrowheads="1"/>
          </p:cNvPicPr>
          <p:nvPr/>
        </p:nvPicPr>
        <p:blipFill rotWithShape="1">
          <a:blip r:embed="rId7" r:link="rId8">
            <a:alphaModFix amt="60000"/>
            <a:extLst>
              <a:ext uri="{28A0092B-C50C-407E-A947-70E740481C1C}">
                <a14:useLocalDpi xmlns:a14="http://schemas.microsoft.com/office/drawing/2010/main" val="0"/>
              </a:ext>
            </a:extLst>
          </a:blip>
          <a:srcRect l="6983" r="14009"/>
          <a:stretch>
            <a:fillRect/>
          </a:stretch>
        </p:blipFill>
        <p:spPr bwMode="auto">
          <a:xfrm>
            <a:off x="8128212" y="10"/>
            <a:ext cx="4063788"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1185503" y="3512261"/>
            <a:ext cx="9801082" cy="2059633"/>
          </a:xfrm>
        </p:spPr>
        <p:txBody>
          <a:bodyPr vert="horz" lIns="91440" tIns="45720" rIns="91440" bIns="45720" rtlCol="0" anchor="t">
            <a:normAutofit/>
          </a:bodyPr>
          <a:lstStyle/>
          <a:p>
            <a:pPr algn="ctr"/>
            <a:r>
              <a:rPr lang="en-US" sz="4800" kern="1200">
                <a:solidFill>
                  <a:srgbClr val="FFFFFF"/>
                </a:solidFill>
                <a:latin typeface="+mj-lt"/>
                <a:ea typeface="+mj-ea"/>
                <a:cs typeface="+mj-cs"/>
              </a:rPr>
              <a:t>What’s the big deal with Single-Use Plastics (SUPs)?</a:t>
            </a:r>
          </a:p>
        </p:txBody>
      </p:sp>
      <p:sp>
        <p:nvSpPr>
          <p:cNvPr id="3" name="Rectangle 4">
            <a:extLst>
              <a:ext uri="{FF2B5EF4-FFF2-40B4-BE49-F238E27FC236}">
                <a16:creationId xmlns:a16="http://schemas.microsoft.com/office/drawing/2014/main" id="{813590C3-0AB4-8ECF-9E40-12E3C1D63C12}"/>
              </a:ext>
            </a:extLst>
          </p:cNvPr>
          <p:cNvSpPr>
            <a:spLocks noChangeArrowheads="1"/>
          </p:cNvSpPr>
          <p:nvPr/>
        </p:nvSpPr>
        <p:spPr bwMode="auto">
          <a:xfrm>
            <a:off x="0" y="0"/>
            <a:ext cx="1522673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362AD327-E011-14FC-41E3-38376467BC40}"/>
              </a:ext>
            </a:extLst>
          </p:cNvPr>
          <p:cNvPicPr>
            <a:picLocks noChangeAspect="1" noChangeArrowheads="1"/>
          </p:cNvPicPr>
          <p:nvPr/>
        </p:nvPicPr>
        <p:blipFill>
          <a:blip r:embed="rId4" r:link="rId9">
            <a:extLst>
              <a:ext uri="{28A0092B-C50C-407E-A947-70E740481C1C}">
                <a14:useLocalDpi xmlns:a14="http://schemas.microsoft.com/office/drawing/2010/main" val="0"/>
              </a:ext>
            </a:extLst>
          </a:blip>
          <a:srcRect/>
          <a:stretch>
            <a:fillRect/>
          </a:stretch>
        </p:blipFill>
        <p:spPr bwMode="auto">
          <a:xfrm>
            <a:off x="0" y="11156950"/>
            <a:ext cx="5010150" cy="534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2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941EF9-76DF-4FE6-B3C3-C15FDD4EB7B9}"/>
              </a:ext>
            </a:extLst>
          </p:cNvPr>
          <p:cNvSpPr>
            <a:spLocks noGrp="1"/>
          </p:cNvSpPr>
          <p:nvPr>
            <p:ph type="title"/>
          </p:nvPr>
        </p:nvSpPr>
        <p:spPr/>
        <p:txBody>
          <a:bodyPr vert="horz" lIns="91440" tIns="45720" rIns="91440" bIns="45720" rtlCol="0" anchor="t">
            <a:normAutofit/>
          </a:bodyPr>
          <a:lstStyle/>
          <a:p>
            <a:r>
              <a:rPr lang="en-US" sz="5200" b="1"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rPr>
              <a:t>Here’s the problem….</a:t>
            </a:r>
          </a:p>
        </p:txBody>
      </p:sp>
      <p:sp>
        <p:nvSpPr>
          <p:cNvPr id="3" name="Content Placeholder 2">
            <a:extLst>
              <a:ext uri="{FF2B5EF4-FFF2-40B4-BE49-F238E27FC236}">
                <a16:creationId xmlns:a16="http://schemas.microsoft.com/office/drawing/2014/main" id="{BBB13E5B-200B-A90C-364E-CB50AF12E643}"/>
              </a:ext>
            </a:extLst>
          </p:cNvPr>
          <p:cNvSpPr>
            <a:spLocks noGrp="1"/>
          </p:cNvSpPr>
          <p:nvPr>
            <p:ph idx="1"/>
          </p:nvPr>
        </p:nvSpPr>
        <p:spPr>
          <a:xfrm>
            <a:off x="669036" y="1533266"/>
            <a:ext cx="11152368" cy="2179055"/>
          </a:xfrm>
        </p:spPr>
        <p:txBody>
          <a:bodyPr>
            <a:noAutofit/>
          </a:bodyPr>
          <a:lstStyle/>
          <a:p>
            <a:r>
              <a:rPr lang="en-US" sz="2000" dirty="0">
                <a:latin typeface="+mj-lt"/>
              </a:rPr>
              <a:t>There is no “away” when it comes to single use plastic: in a landfill, incinerator, or in our environment, </a:t>
            </a:r>
            <a:r>
              <a:rPr lang="en-US" sz="2000" dirty="0">
                <a:solidFill>
                  <a:srgbClr val="0070C0"/>
                </a:solidFill>
                <a:latin typeface="+mj-lt"/>
              </a:rPr>
              <a:t>plastic does not biodegrade; </a:t>
            </a:r>
            <a:r>
              <a:rPr lang="en-US" sz="2000" dirty="0">
                <a:latin typeface="+mj-lt"/>
              </a:rPr>
              <a:t>instead, it breaks down turns into tiny pieces of plastic called microplastics and </a:t>
            </a:r>
            <a:r>
              <a:rPr lang="en-US" sz="2000" dirty="0" err="1">
                <a:latin typeface="+mj-lt"/>
              </a:rPr>
              <a:t>nanoplastics</a:t>
            </a:r>
            <a:endParaRPr lang="en-US" sz="2000" dirty="0">
              <a:latin typeface="+mj-lt"/>
            </a:endParaRPr>
          </a:p>
          <a:p>
            <a:endParaRPr lang="en-US" sz="2000" dirty="0">
              <a:latin typeface="+mj-lt"/>
            </a:endParaRPr>
          </a:p>
          <a:p>
            <a:r>
              <a:rPr lang="en-US" sz="2000" dirty="0">
                <a:latin typeface="+mj-lt"/>
              </a:rPr>
              <a:t>Studies suggest we ingest 5 grams of plastic, or about the weight of a plastic bag, every week. </a:t>
            </a:r>
          </a:p>
          <a:p>
            <a:endParaRPr lang="en-US" sz="2000" dirty="0">
              <a:latin typeface="+mj-lt"/>
            </a:endParaRPr>
          </a:p>
          <a:p>
            <a:r>
              <a:rPr lang="en-US" sz="2000" dirty="0" err="1">
                <a:latin typeface="+mj-lt"/>
              </a:rPr>
              <a:t>Nanoplastics</a:t>
            </a:r>
            <a:r>
              <a:rPr lang="en-US" sz="2000" dirty="0">
                <a:latin typeface="+mj-lt"/>
              </a:rPr>
              <a:t> have now been found in our immune system, blood, lungs, and brain tissue. The smallest </a:t>
            </a:r>
            <a:r>
              <a:rPr lang="en-US" sz="2000" dirty="0" err="1">
                <a:latin typeface="+mj-lt"/>
              </a:rPr>
              <a:t>nanoplastics</a:t>
            </a:r>
            <a:r>
              <a:rPr lang="en-US" sz="2000" dirty="0">
                <a:latin typeface="+mj-lt"/>
              </a:rPr>
              <a:t> in one study killed zooplankton within 24 hours.  The fish who ate them had altered feeding behaviors (swam slowly, overshot prey), and had plastics in their brains. </a:t>
            </a:r>
          </a:p>
          <a:p>
            <a:endParaRPr lang="en-US" sz="2000" dirty="0">
              <a:latin typeface="+mj-lt"/>
            </a:endParaRPr>
          </a:p>
          <a:p>
            <a:r>
              <a:rPr lang="en-US" sz="2000" dirty="0">
                <a:latin typeface="+mj-lt"/>
              </a:rPr>
              <a:t>Plastics always have toxic chemicals in them that give them their useful qualities, and these toxins begin leaching as soon as they are in the environment due to heat, light, movement, abrasion, wind, other vectors.</a:t>
            </a:r>
          </a:p>
          <a:p>
            <a:endParaRPr lang="en-US" sz="2000" dirty="0">
              <a:latin typeface="+mj-lt"/>
            </a:endParaRPr>
          </a:p>
          <a:p>
            <a:pPr lvl="5"/>
            <a:endParaRPr lang="en-US" sz="2000" dirty="0">
              <a:latin typeface="+mj-lt"/>
            </a:endParaRPr>
          </a:p>
        </p:txBody>
      </p:sp>
      <p:pic>
        <p:nvPicPr>
          <p:cNvPr id="17" name="Picture 8" descr="A picture containing text, clock&#10;&#10;Description automatically generated">
            <a:extLst>
              <a:ext uri="{FF2B5EF4-FFF2-40B4-BE49-F238E27FC236}">
                <a16:creationId xmlns:a16="http://schemas.microsoft.com/office/drawing/2014/main" id="{BA5955A8-FD9E-60BA-B05B-3DF99C23F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5340" y="5781241"/>
            <a:ext cx="891108" cy="8911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547BC1-0EE1-B468-B5E3-0923D26F50BE}"/>
              </a:ext>
            </a:extLst>
          </p:cNvPr>
          <p:cNvSpPr txBox="1"/>
          <p:nvPr/>
        </p:nvSpPr>
        <p:spPr>
          <a:xfrm>
            <a:off x="7642860" y="5684395"/>
            <a:ext cx="3289847" cy="784830"/>
          </a:xfrm>
          <a:prstGeom prst="rect">
            <a:avLst/>
          </a:prstGeom>
          <a:noFill/>
        </p:spPr>
        <p:txBody>
          <a:bodyPr wrap="square">
            <a:spAutoFit/>
          </a:bodyPr>
          <a:lstStyle/>
          <a:p>
            <a:pPr rtl="0">
              <a:spcBef>
                <a:spcPts val="0"/>
              </a:spcBef>
              <a:spcAft>
                <a:spcPts val="0"/>
              </a:spcAft>
            </a:pPr>
            <a:r>
              <a:rPr lang="en-US" sz="1500" b="1" i="0" u="none" strike="noStrike" dirty="0">
                <a:solidFill>
                  <a:srgbClr val="000000"/>
                </a:solidFill>
                <a:effectLst/>
                <a:latin typeface="Calibri" panose="020F0502020204030204" pitchFamily="34" charset="0"/>
              </a:rPr>
              <a:t>Microplastics: PATCH Article</a:t>
            </a:r>
          </a:p>
          <a:p>
            <a:pPr rtl="0">
              <a:spcBef>
                <a:spcPts val="0"/>
              </a:spcBef>
              <a:spcAft>
                <a:spcPts val="0"/>
              </a:spcAft>
            </a:pPr>
            <a:r>
              <a:rPr lang="en-US" sz="1500" b="1" dirty="0">
                <a:latin typeface="+mj-lt"/>
              </a:rPr>
              <a:t>conducted a study on 53 waterways in PA and found microplastics in all of them</a:t>
            </a:r>
          </a:p>
        </p:txBody>
      </p:sp>
      <p:sp>
        <p:nvSpPr>
          <p:cNvPr id="2" name="TextBox 1">
            <a:extLst>
              <a:ext uri="{FF2B5EF4-FFF2-40B4-BE49-F238E27FC236}">
                <a16:creationId xmlns:a16="http://schemas.microsoft.com/office/drawing/2014/main" id="{12D61AE0-0E59-44C6-EC5A-6CC80AE483C8}"/>
              </a:ext>
            </a:extLst>
          </p:cNvPr>
          <p:cNvSpPr txBox="1"/>
          <p:nvPr/>
        </p:nvSpPr>
        <p:spPr>
          <a:xfrm>
            <a:off x="1990165" y="5835901"/>
            <a:ext cx="4862456" cy="784830"/>
          </a:xfrm>
          <a:prstGeom prst="rect">
            <a:avLst/>
          </a:prstGeom>
          <a:noFill/>
        </p:spPr>
        <p:txBody>
          <a:bodyPr wrap="square" rtlCol="0">
            <a:spAutoFit/>
          </a:bodyPr>
          <a:lstStyle/>
          <a:p>
            <a:r>
              <a:rPr lang="en-US" sz="1500" b="1" dirty="0">
                <a:latin typeface="+mj-lt"/>
              </a:rPr>
              <a:t>Studies published in 2021 and 2022 by the </a:t>
            </a:r>
            <a:r>
              <a:rPr lang="en-US" sz="1500" b="1" dirty="0">
                <a:latin typeface="+mj-lt"/>
                <a:hlinkClick r:id="rId4"/>
              </a:rPr>
              <a:t>USGS</a:t>
            </a:r>
            <a:r>
              <a:rPr lang="en-US" sz="1500" b="1" dirty="0">
                <a:latin typeface="+mj-lt"/>
              </a:rPr>
              <a:t> and </a:t>
            </a:r>
            <a:r>
              <a:rPr lang="en-US" sz="1500" b="1" dirty="0">
                <a:latin typeface="+mj-lt"/>
                <a:hlinkClick r:id="rId5"/>
              </a:rPr>
              <a:t>Delaware River Basin Commission </a:t>
            </a:r>
            <a:r>
              <a:rPr lang="en-US" sz="1500" b="1" dirty="0">
                <a:latin typeface="+mj-lt"/>
              </a:rPr>
              <a:t>found microplastics in all the Delaware River water and sediment samples.</a:t>
            </a:r>
            <a:endParaRPr lang="en-US" sz="1500" b="1" dirty="0"/>
          </a:p>
        </p:txBody>
      </p:sp>
    </p:spTree>
    <p:extLst>
      <p:ext uri="{BB962C8B-B14F-4D97-AF65-F5344CB8AC3E}">
        <p14:creationId xmlns:p14="http://schemas.microsoft.com/office/powerpoint/2010/main" val="40623209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941EF9-76DF-4FE6-B3C3-C15FDD4EB7B9}"/>
              </a:ext>
            </a:extLst>
          </p:cNvPr>
          <p:cNvSpPr>
            <a:spLocks noGrp="1"/>
          </p:cNvSpPr>
          <p:nvPr>
            <p:ph type="title"/>
          </p:nvPr>
        </p:nvSpPr>
        <p:spPr/>
        <p:txBody>
          <a:bodyPr vert="horz" lIns="91440" tIns="45720" rIns="91440" bIns="45720" rtlCol="0" anchor="t">
            <a:normAutofit/>
          </a:bodyPr>
          <a:lstStyle/>
          <a:p>
            <a:r>
              <a:rPr lang="en-US" sz="5200" b="1"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rPr>
              <a:t>Here’s the problem….(contd.)</a:t>
            </a:r>
          </a:p>
        </p:txBody>
      </p:sp>
      <p:sp>
        <p:nvSpPr>
          <p:cNvPr id="2" name="Content Placeholder 2">
            <a:extLst>
              <a:ext uri="{FF2B5EF4-FFF2-40B4-BE49-F238E27FC236}">
                <a16:creationId xmlns:a16="http://schemas.microsoft.com/office/drawing/2014/main" id="{6DBE5FF7-1338-ADF0-5FDB-9964D21E7763}"/>
              </a:ext>
            </a:extLst>
          </p:cNvPr>
          <p:cNvSpPr txBox="1">
            <a:spLocks/>
          </p:cNvSpPr>
          <p:nvPr/>
        </p:nvSpPr>
        <p:spPr>
          <a:xfrm>
            <a:off x="838198" y="1929384"/>
            <a:ext cx="6851755" cy="4063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a:t>Plastic bags </a:t>
            </a:r>
            <a:r>
              <a:rPr lang="en-US" sz="2000" dirty="0">
                <a:solidFill>
                  <a:srgbClr val="0070C0"/>
                </a:solidFill>
              </a:rPr>
              <a:t>clog stormwater infrastructure </a:t>
            </a:r>
            <a:r>
              <a:rPr lang="en-US" sz="2000" dirty="0"/>
              <a:t>and can greatly increase the damages from flooding and heavy rainfall</a:t>
            </a:r>
          </a:p>
          <a:p>
            <a:pPr marL="0" indent="0">
              <a:buNone/>
            </a:pPr>
            <a:endParaRPr lang="en-US" sz="2000" dirty="0"/>
          </a:p>
          <a:p>
            <a:pPr>
              <a:buFont typeface="Wingdings" panose="05000000000000000000" pitchFamily="2" charset="2"/>
              <a:buChar char="Ø"/>
            </a:pPr>
            <a:r>
              <a:rPr lang="en-US" sz="2000" dirty="0"/>
              <a:t>Plastic bags </a:t>
            </a:r>
            <a:r>
              <a:rPr lang="en-US" sz="2000" dirty="0">
                <a:solidFill>
                  <a:srgbClr val="0070C0"/>
                </a:solidFill>
              </a:rPr>
              <a:t>tangle recycling machinery, </a:t>
            </a:r>
            <a:r>
              <a:rPr lang="en-US" sz="2000" dirty="0"/>
              <a:t>adding thousands of hours of work time, substantially raising the cost of recycling </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Tackling plastic pollution = fighting climate change</a:t>
            </a:r>
          </a:p>
          <a:p>
            <a:pPr lvl="1">
              <a:buFont typeface="Wingdings" panose="05000000000000000000" pitchFamily="2" charset="2"/>
              <a:buChar char="Ø"/>
            </a:pPr>
            <a:r>
              <a:rPr lang="en-US" sz="2000" dirty="0"/>
              <a:t>Banning types of single-use plastic reduces demand for natural gas, new fracking wells and pipelines, and can help reduce a major source of emissions</a:t>
            </a:r>
          </a:p>
          <a:p>
            <a:pPr lvl="5"/>
            <a:endParaRPr lang="en-US" sz="2000" dirty="0">
              <a:latin typeface="+mj-lt"/>
            </a:endParaRPr>
          </a:p>
        </p:txBody>
      </p:sp>
      <p:pic>
        <p:nvPicPr>
          <p:cNvPr id="7" name="Picture 4" descr="A close-up of a pile of thread&#10;&#10;Description automatically generated">
            <a:extLst>
              <a:ext uri="{FF2B5EF4-FFF2-40B4-BE49-F238E27FC236}">
                <a16:creationId xmlns:a16="http://schemas.microsoft.com/office/drawing/2014/main" id="{E9CE25CF-7D1B-2C5F-94EA-74150427C1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3396" y="4021588"/>
            <a:ext cx="3148604" cy="24691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A9F275-866C-94D0-391F-739F2F8E02C2}"/>
              </a:ext>
            </a:extLst>
          </p:cNvPr>
          <p:cNvSpPr txBox="1"/>
          <p:nvPr/>
        </p:nvSpPr>
        <p:spPr>
          <a:xfrm>
            <a:off x="9140230" y="6439477"/>
            <a:ext cx="2954936" cy="369332"/>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Calibri" panose="020F0502020204030204" pitchFamily="34" charset="0"/>
              </a:rPr>
              <a:t>Plastic tangled in machinery</a:t>
            </a:r>
            <a:endParaRPr lang="en-US" dirty="0"/>
          </a:p>
        </p:txBody>
      </p:sp>
      <p:pic>
        <p:nvPicPr>
          <p:cNvPr id="11" name="Picture 2" descr="A metal gate with a metal grid and leaves&#10;&#10;Description automatically generated with medium confidence">
            <a:extLst>
              <a:ext uri="{FF2B5EF4-FFF2-40B4-BE49-F238E27FC236}">
                <a16:creationId xmlns:a16="http://schemas.microsoft.com/office/drawing/2014/main" id="{664A8480-58A8-7135-62D6-DF14149A92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43396" y="1091372"/>
            <a:ext cx="3148604" cy="24873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3222473-C4DC-B76A-9189-8968D1721873}"/>
              </a:ext>
            </a:extLst>
          </p:cNvPr>
          <p:cNvSpPr txBox="1"/>
          <p:nvPr/>
        </p:nvSpPr>
        <p:spPr>
          <a:xfrm>
            <a:off x="9221855" y="3578769"/>
            <a:ext cx="2720715" cy="369332"/>
          </a:xfrm>
          <a:prstGeom prst="rect">
            <a:avLst/>
          </a:prstGeom>
          <a:noFill/>
        </p:spPr>
        <p:txBody>
          <a:bodyPr wrap="square" rtlCol="0">
            <a:spAutoFit/>
          </a:bodyPr>
          <a:lstStyle/>
          <a:p>
            <a:pPr algn="ctr" rtl="0">
              <a:spcBef>
                <a:spcPts val="0"/>
              </a:spcBef>
              <a:spcAft>
                <a:spcPts val="0"/>
              </a:spcAft>
            </a:pPr>
            <a:r>
              <a:rPr lang="en-US" sz="1800" b="0" i="0" u="none" strike="noStrike" dirty="0">
                <a:solidFill>
                  <a:srgbClr val="000000"/>
                </a:solidFill>
                <a:effectLst/>
                <a:latin typeface="Calibri" panose="020F0502020204030204" pitchFamily="34" charset="0"/>
              </a:rPr>
              <a:t>Clogged stormwater drain</a:t>
            </a:r>
            <a:endParaRPr lang="en-US" dirty="0"/>
          </a:p>
        </p:txBody>
      </p:sp>
    </p:spTree>
    <p:extLst>
      <p:ext uri="{BB962C8B-B14F-4D97-AF65-F5344CB8AC3E}">
        <p14:creationId xmlns:p14="http://schemas.microsoft.com/office/powerpoint/2010/main" val="19855700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1312">
              <a:srgbClr val="F2F2F2"/>
            </a:gs>
            <a:gs pos="70625">
              <a:srgbClr val="F2F2F2"/>
            </a:gs>
            <a:gs pos="69250">
              <a:srgbClr val="F2F2F2"/>
            </a:gs>
            <a:gs pos="66500">
              <a:srgbClr val="F2F2F2"/>
            </a:gs>
            <a:gs pos="95000">
              <a:schemeClr val="bg1">
                <a:lumMod val="95000"/>
              </a:schemeClr>
            </a:gs>
            <a:gs pos="61000">
              <a:schemeClr val="bg1">
                <a:lumMod val="9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656878" y="-14322"/>
            <a:ext cx="9407578" cy="958219"/>
          </a:xfrm>
        </p:spPr>
        <p:txBody>
          <a:bodyPr vert="horz" lIns="91440" tIns="45720" rIns="91440" bIns="45720" rtlCol="0" anchor="t">
            <a:normAutofit/>
          </a:bodyPr>
          <a:lstStyle/>
          <a:p>
            <a:r>
              <a:rPr lang="en-US" sz="5200" b="1"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rPr>
              <a:t>Why now?</a:t>
            </a:r>
          </a:p>
        </p:txBody>
      </p:sp>
      <p:grpSp>
        <p:nvGrpSpPr>
          <p:cNvPr id="9" name="Group 8">
            <a:extLst>
              <a:ext uri="{FF2B5EF4-FFF2-40B4-BE49-F238E27FC236}">
                <a16:creationId xmlns:a16="http://schemas.microsoft.com/office/drawing/2014/main" id="{46A7DA7F-0198-E38B-1A22-2B3317F6716E}"/>
              </a:ext>
            </a:extLst>
          </p:cNvPr>
          <p:cNvGrpSpPr/>
          <p:nvPr/>
        </p:nvGrpSpPr>
        <p:grpSpPr>
          <a:xfrm>
            <a:off x="656878" y="1081476"/>
            <a:ext cx="10743087" cy="5646586"/>
            <a:chOff x="656878" y="1081476"/>
            <a:chExt cx="10743087" cy="5646586"/>
          </a:xfrm>
        </p:grpSpPr>
        <p:sp>
          <p:nvSpPr>
            <p:cNvPr id="10" name="Rectangle: Rounded Corners 9">
              <a:extLst>
                <a:ext uri="{FF2B5EF4-FFF2-40B4-BE49-F238E27FC236}">
                  <a16:creationId xmlns:a16="http://schemas.microsoft.com/office/drawing/2014/main" id="{91CC780F-6E0D-8017-11FA-1242A6C47D80}"/>
                </a:ext>
              </a:extLst>
            </p:cNvPr>
            <p:cNvSpPr/>
            <p:nvPr/>
          </p:nvSpPr>
          <p:spPr>
            <a:xfrm>
              <a:off x="656878" y="1081476"/>
              <a:ext cx="10743087" cy="2540964"/>
            </a:xfrm>
            <a:prstGeom prst="roundRect">
              <a:avLst>
                <a:gd name="adj" fmla="val 10000"/>
              </a:avLst>
            </a:pr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a:extLst>
                <a:ext uri="{FF2B5EF4-FFF2-40B4-BE49-F238E27FC236}">
                  <a16:creationId xmlns:a16="http://schemas.microsoft.com/office/drawing/2014/main" id="{146DF5C0-FDBC-E57F-406D-B3BB3D3DFB95}"/>
                </a:ext>
              </a:extLst>
            </p:cNvPr>
            <p:cNvSpPr/>
            <p:nvPr/>
          </p:nvSpPr>
          <p:spPr>
            <a:xfrm>
              <a:off x="989499" y="1420271"/>
              <a:ext cx="2347112" cy="1863373"/>
            </a:xfrm>
            <a:prstGeom prst="roundRect">
              <a:avLst>
                <a:gd name="adj" fmla="val 10000"/>
              </a:avLst>
            </a:prstGeom>
            <a:blipFill>
              <a:blip r:embed="rId4">
                <a:extLst>
                  <a:ext uri="{28A0092B-C50C-407E-A947-70E740481C1C}">
                    <a14:useLocalDpi xmlns:a14="http://schemas.microsoft.com/office/drawing/2010/main" val="0"/>
                  </a:ext>
                </a:extLst>
              </a:blip>
              <a:srcRect/>
              <a:stretch>
                <a:fillRect l="-3000" r="-3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6015B6B9-5ECC-A994-7D3B-1A634780FA25}"/>
                </a:ext>
              </a:extLst>
            </p:cNvPr>
            <p:cNvSpPr/>
            <p:nvPr/>
          </p:nvSpPr>
          <p:spPr>
            <a:xfrm rot="21600000">
              <a:off x="989499" y="3622440"/>
              <a:ext cx="2347112" cy="3105622"/>
            </a:xfrm>
            <a:custGeom>
              <a:avLst/>
              <a:gdLst>
                <a:gd name="connsiteX0" fmla="*/ 246447 w 2347112"/>
                <a:gd name="connsiteY0" fmla="*/ 0 h 3105622"/>
                <a:gd name="connsiteX1" fmla="*/ 2100665 w 2347112"/>
                <a:gd name="connsiteY1" fmla="*/ 0 h 3105622"/>
                <a:gd name="connsiteX2" fmla="*/ 2347112 w 2347112"/>
                <a:gd name="connsiteY2" fmla="*/ 246447 h 3105622"/>
                <a:gd name="connsiteX3" fmla="*/ 2347112 w 2347112"/>
                <a:gd name="connsiteY3" fmla="*/ 3105622 h 3105622"/>
                <a:gd name="connsiteX4" fmla="*/ 2347112 w 2347112"/>
                <a:gd name="connsiteY4" fmla="*/ 3105622 h 3105622"/>
                <a:gd name="connsiteX5" fmla="*/ 0 w 2347112"/>
                <a:gd name="connsiteY5" fmla="*/ 3105622 h 3105622"/>
                <a:gd name="connsiteX6" fmla="*/ 0 w 2347112"/>
                <a:gd name="connsiteY6" fmla="*/ 3105622 h 3105622"/>
                <a:gd name="connsiteX7" fmla="*/ 0 w 2347112"/>
                <a:gd name="connsiteY7" fmla="*/ 246447 h 3105622"/>
                <a:gd name="connsiteX8" fmla="*/ 246447 w 2347112"/>
                <a:gd name="connsiteY8" fmla="*/ 0 h 310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12" h="3105622">
                  <a:moveTo>
                    <a:pt x="2100665" y="3105622"/>
                  </a:moveTo>
                  <a:lnTo>
                    <a:pt x="246447" y="3105622"/>
                  </a:lnTo>
                  <a:cubicBezTo>
                    <a:pt x="110338" y="3105622"/>
                    <a:pt x="0" y="2995284"/>
                    <a:pt x="0" y="2859175"/>
                  </a:cubicBezTo>
                  <a:lnTo>
                    <a:pt x="0" y="0"/>
                  </a:lnTo>
                  <a:lnTo>
                    <a:pt x="0" y="0"/>
                  </a:lnTo>
                  <a:lnTo>
                    <a:pt x="2347112" y="0"/>
                  </a:lnTo>
                  <a:lnTo>
                    <a:pt x="2347112" y="0"/>
                  </a:lnTo>
                  <a:lnTo>
                    <a:pt x="2347112" y="2859175"/>
                  </a:lnTo>
                  <a:cubicBezTo>
                    <a:pt x="2347112" y="2995284"/>
                    <a:pt x="2236774" y="3105622"/>
                    <a:pt x="2100665" y="3105622"/>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4422" tIns="142240" rIns="214422" bIns="214422" numCol="1" spcCol="1270" anchor="t" anchorCtr="0">
              <a:noAutofit/>
            </a:bodyPr>
            <a:lstStyle/>
            <a:p>
              <a:pPr marL="0" lvl="0" indent="0" algn="ctr" defTabSz="889000">
                <a:lnSpc>
                  <a:spcPct val="90000"/>
                </a:lnSpc>
                <a:spcBef>
                  <a:spcPct val="0"/>
                </a:spcBef>
                <a:spcAft>
                  <a:spcPct val="35000"/>
                </a:spcAft>
                <a:buNone/>
              </a:pPr>
              <a:r>
                <a:rPr lang="en-US" sz="2000" b="0" i="0" u="none" kern="1200" dirty="0">
                  <a:latin typeface="+mj-lt"/>
                </a:rPr>
                <a:t>Plastic bags and straws do not recycle and microplastics are now in our water, animals, food, air, and even in our bloodstream</a:t>
              </a: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p>
          </p:txBody>
        </p:sp>
        <p:sp>
          <p:nvSpPr>
            <p:cNvPr id="13" name="Rectangle: Rounded Corners 12">
              <a:extLst>
                <a:ext uri="{FF2B5EF4-FFF2-40B4-BE49-F238E27FC236}">
                  <a16:creationId xmlns:a16="http://schemas.microsoft.com/office/drawing/2014/main" id="{B3648133-51FF-70CB-E795-2C47F7B97177}"/>
                </a:ext>
              </a:extLst>
            </p:cNvPr>
            <p:cNvSpPr/>
            <p:nvPr/>
          </p:nvSpPr>
          <p:spPr>
            <a:xfrm>
              <a:off x="3563953" y="1420271"/>
              <a:ext cx="2347112" cy="1863373"/>
            </a:xfrm>
            <a:prstGeom prst="roundRect">
              <a:avLst>
                <a:gd name="adj" fmla="val 10000"/>
              </a:avLst>
            </a:prstGeom>
            <a:blipFill rotWithShape="1">
              <a:blip r:embed="rId5"/>
              <a:srcRect/>
              <a:stretch>
                <a:fillRect l="-14000" r="-14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4" name="Freeform: Shape 13">
              <a:extLst>
                <a:ext uri="{FF2B5EF4-FFF2-40B4-BE49-F238E27FC236}">
                  <a16:creationId xmlns:a16="http://schemas.microsoft.com/office/drawing/2014/main" id="{306F5534-DDD5-8008-D479-444676605784}"/>
                </a:ext>
              </a:extLst>
            </p:cNvPr>
            <p:cNvSpPr/>
            <p:nvPr/>
          </p:nvSpPr>
          <p:spPr>
            <a:xfrm rot="21600000">
              <a:off x="3563953" y="3622439"/>
              <a:ext cx="2347112" cy="3105623"/>
            </a:xfrm>
            <a:custGeom>
              <a:avLst/>
              <a:gdLst>
                <a:gd name="connsiteX0" fmla="*/ 246447 w 2347112"/>
                <a:gd name="connsiteY0" fmla="*/ 0 h 3105622"/>
                <a:gd name="connsiteX1" fmla="*/ 2100665 w 2347112"/>
                <a:gd name="connsiteY1" fmla="*/ 0 h 3105622"/>
                <a:gd name="connsiteX2" fmla="*/ 2347112 w 2347112"/>
                <a:gd name="connsiteY2" fmla="*/ 246447 h 3105622"/>
                <a:gd name="connsiteX3" fmla="*/ 2347112 w 2347112"/>
                <a:gd name="connsiteY3" fmla="*/ 3105622 h 3105622"/>
                <a:gd name="connsiteX4" fmla="*/ 2347112 w 2347112"/>
                <a:gd name="connsiteY4" fmla="*/ 3105622 h 3105622"/>
                <a:gd name="connsiteX5" fmla="*/ 0 w 2347112"/>
                <a:gd name="connsiteY5" fmla="*/ 3105622 h 3105622"/>
                <a:gd name="connsiteX6" fmla="*/ 0 w 2347112"/>
                <a:gd name="connsiteY6" fmla="*/ 3105622 h 3105622"/>
                <a:gd name="connsiteX7" fmla="*/ 0 w 2347112"/>
                <a:gd name="connsiteY7" fmla="*/ 246447 h 3105622"/>
                <a:gd name="connsiteX8" fmla="*/ 246447 w 2347112"/>
                <a:gd name="connsiteY8" fmla="*/ 0 h 310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12" h="3105622">
                  <a:moveTo>
                    <a:pt x="2100665" y="3105622"/>
                  </a:moveTo>
                  <a:lnTo>
                    <a:pt x="246447" y="3105622"/>
                  </a:lnTo>
                  <a:cubicBezTo>
                    <a:pt x="110338" y="3105622"/>
                    <a:pt x="0" y="2995284"/>
                    <a:pt x="0" y="2859175"/>
                  </a:cubicBezTo>
                  <a:lnTo>
                    <a:pt x="0" y="0"/>
                  </a:lnTo>
                  <a:lnTo>
                    <a:pt x="0" y="0"/>
                  </a:lnTo>
                  <a:lnTo>
                    <a:pt x="2347112" y="0"/>
                  </a:lnTo>
                  <a:lnTo>
                    <a:pt x="2347112" y="0"/>
                  </a:lnTo>
                  <a:lnTo>
                    <a:pt x="2347112" y="2859175"/>
                  </a:lnTo>
                  <a:cubicBezTo>
                    <a:pt x="2347112" y="2995284"/>
                    <a:pt x="2236774" y="3105622"/>
                    <a:pt x="2100665" y="3105622"/>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4422" tIns="142241" rIns="214422" bIns="214422" numCol="1" spcCol="1270" anchor="t" anchorCtr="0">
              <a:noAutofit/>
            </a:bodyPr>
            <a:lstStyle/>
            <a:p>
              <a:pPr marL="0" lvl="0" indent="0" algn="ctr" defTabSz="666750">
                <a:lnSpc>
                  <a:spcPct val="90000"/>
                </a:lnSpc>
                <a:spcBef>
                  <a:spcPct val="0"/>
                </a:spcBef>
                <a:spcAft>
                  <a:spcPct val="35000"/>
                </a:spcAft>
                <a:buNone/>
              </a:pPr>
              <a:r>
                <a:rPr lang="en-US" sz="2000" kern="1200" dirty="0">
                  <a:solidFill>
                    <a:prstClr val="black">
                      <a:hueOff val="0"/>
                      <a:satOff val="0"/>
                      <a:lumOff val="0"/>
                      <a:alphaOff val="0"/>
                    </a:prstClr>
                  </a:solidFill>
                  <a:latin typeface="Calibri Light" panose="020F0302020204030204"/>
                  <a:ea typeface="+mn-ea"/>
                  <a:cs typeface="+mn-cs"/>
                </a:rPr>
                <a:t>Our neighbors – 22 townships and boroughs in PA  have successfully passed/ implemented single-use plastic restrictions</a:t>
              </a:r>
            </a:p>
            <a:p>
              <a:pPr marL="0" lvl="0" indent="0" algn="ctr" defTabSz="666750">
                <a:lnSpc>
                  <a:spcPct val="90000"/>
                </a:lnSpc>
                <a:spcBef>
                  <a:spcPct val="0"/>
                </a:spcBef>
                <a:spcAft>
                  <a:spcPct val="35000"/>
                </a:spcAft>
                <a:buNone/>
              </a:pPr>
              <a:endParaRPr lang="en-US" sz="2000" kern="1200" dirty="0">
                <a:solidFill>
                  <a:prstClr val="black">
                    <a:hueOff val="0"/>
                    <a:satOff val="0"/>
                    <a:lumOff val="0"/>
                    <a:alphaOff val="0"/>
                  </a:prstClr>
                </a:solidFill>
                <a:latin typeface="Calibri Light" panose="020F0302020204030204"/>
                <a:ea typeface="+mn-ea"/>
                <a:cs typeface="+mn-cs"/>
              </a:endParaRPr>
            </a:p>
          </p:txBody>
        </p:sp>
        <p:sp>
          <p:nvSpPr>
            <p:cNvPr id="15" name="Rectangle: Rounded Corners 14">
              <a:extLst>
                <a:ext uri="{FF2B5EF4-FFF2-40B4-BE49-F238E27FC236}">
                  <a16:creationId xmlns:a16="http://schemas.microsoft.com/office/drawing/2014/main" id="{1629332F-E59C-B126-58D9-42CCD4FCD6DD}"/>
                </a:ext>
              </a:extLst>
            </p:cNvPr>
            <p:cNvSpPr/>
            <p:nvPr/>
          </p:nvSpPr>
          <p:spPr>
            <a:xfrm>
              <a:off x="6145777" y="1286378"/>
              <a:ext cx="2347112" cy="2131159"/>
            </a:xfrm>
            <a:prstGeom prst="roundRect">
              <a:avLst>
                <a:gd name="adj" fmla="val 10000"/>
              </a:avLst>
            </a:prstGeom>
            <a:blipFill rotWithShape="1">
              <a:blip r:embed="rId6"/>
              <a:srcRect/>
              <a:stretch>
                <a:fillRect t="-8000" b="-8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16E00333-8319-0BC4-83AF-98205689E8C7}"/>
                </a:ext>
              </a:extLst>
            </p:cNvPr>
            <p:cNvSpPr/>
            <p:nvPr/>
          </p:nvSpPr>
          <p:spPr>
            <a:xfrm rot="21600000">
              <a:off x="6145777" y="3622440"/>
              <a:ext cx="2347113" cy="3105622"/>
            </a:xfrm>
            <a:custGeom>
              <a:avLst/>
              <a:gdLst>
                <a:gd name="connsiteX0" fmla="*/ 246447 w 2347112"/>
                <a:gd name="connsiteY0" fmla="*/ 0 h 3105622"/>
                <a:gd name="connsiteX1" fmla="*/ 2100665 w 2347112"/>
                <a:gd name="connsiteY1" fmla="*/ 0 h 3105622"/>
                <a:gd name="connsiteX2" fmla="*/ 2347112 w 2347112"/>
                <a:gd name="connsiteY2" fmla="*/ 246447 h 3105622"/>
                <a:gd name="connsiteX3" fmla="*/ 2347112 w 2347112"/>
                <a:gd name="connsiteY3" fmla="*/ 3105622 h 3105622"/>
                <a:gd name="connsiteX4" fmla="*/ 2347112 w 2347112"/>
                <a:gd name="connsiteY4" fmla="*/ 3105622 h 3105622"/>
                <a:gd name="connsiteX5" fmla="*/ 0 w 2347112"/>
                <a:gd name="connsiteY5" fmla="*/ 3105622 h 3105622"/>
                <a:gd name="connsiteX6" fmla="*/ 0 w 2347112"/>
                <a:gd name="connsiteY6" fmla="*/ 3105622 h 3105622"/>
                <a:gd name="connsiteX7" fmla="*/ 0 w 2347112"/>
                <a:gd name="connsiteY7" fmla="*/ 246447 h 3105622"/>
                <a:gd name="connsiteX8" fmla="*/ 246447 w 2347112"/>
                <a:gd name="connsiteY8" fmla="*/ 0 h 310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12" h="3105622">
                  <a:moveTo>
                    <a:pt x="2100665" y="3105622"/>
                  </a:moveTo>
                  <a:lnTo>
                    <a:pt x="246447" y="3105622"/>
                  </a:lnTo>
                  <a:cubicBezTo>
                    <a:pt x="110338" y="3105622"/>
                    <a:pt x="0" y="2995284"/>
                    <a:pt x="0" y="2859175"/>
                  </a:cubicBezTo>
                  <a:lnTo>
                    <a:pt x="0" y="0"/>
                  </a:lnTo>
                  <a:lnTo>
                    <a:pt x="0" y="0"/>
                  </a:lnTo>
                  <a:lnTo>
                    <a:pt x="2347112" y="0"/>
                  </a:lnTo>
                  <a:lnTo>
                    <a:pt x="2347112" y="0"/>
                  </a:lnTo>
                  <a:lnTo>
                    <a:pt x="2347112" y="2859175"/>
                  </a:lnTo>
                  <a:cubicBezTo>
                    <a:pt x="2347112" y="2995284"/>
                    <a:pt x="2236774" y="3105622"/>
                    <a:pt x="2100665" y="3105622"/>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4422" tIns="142240" rIns="214423" bIns="214422" numCol="1" spcCol="1270" anchor="t" anchorCtr="0">
              <a:noAutofit/>
            </a:bodyPr>
            <a:lstStyle/>
            <a:p>
              <a:pPr marL="0" lvl="0" indent="0" algn="ctr" defTabSz="666750">
                <a:lnSpc>
                  <a:spcPct val="90000"/>
                </a:lnSpc>
                <a:spcBef>
                  <a:spcPct val="0"/>
                </a:spcBef>
                <a:spcAft>
                  <a:spcPct val="35000"/>
                </a:spcAft>
                <a:buNone/>
              </a:pPr>
              <a:r>
                <a:rPr lang="en-US" sz="2000" kern="1200" dirty="0">
                  <a:solidFill>
                    <a:srgbClr val="0070C0"/>
                  </a:solidFill>
                  <a:latin typeface="Calibri Light" panose="020F0302020204030204"/>
                  <a:ea typeface="+mn-ea"/>
                  <a:cs typeface="+mn-cs"/>
                </a:rPr>
                <a:t>Increased consumer awareness </a:t>
              </a:r>
              <a:r>
                <a:rPr lang="en-US" sz="2000" kern="1200" dirty="0">
                  <a:solidFill>
                    <a:prstClr val="black">
                      <a:hueOff val="0"/>
                      <a:satOff val="0"/>
                      <a:lumOff val="0"/>
                      <a:alphaOff val="0"/>
                    </a:prstClr>
                  </a:solidFill>
                  <a:latin typeface="Calibri Light" panose="020F0302020204030204"/>
                  <a:ea typeface="+mn-ea"/>
                  <a:cs typeface="+mn-cs"/>
                </a:rPr>
                <a:t>and support for environment friendly actions </a:t>
              </a:r>
            </a:p>
            <a:p>
              <a:pPr marL="0" lvl="0" indent="0" algn="ctr" defTabSz="666750">
                <a:lnSpc>
                  <a:spcPct val="90000"/>
                </a:lnSpc>
                <a:spcBef>
                  <a:spcPct val="0"/>
                </a:spcBef>
                <a:spcAft>
                  <a:spcPct val="35000"/>
                </a:spcAft>
                <a:buNone/>
              </a:pPr>
              <a:endParaRPr lang="en-US" sz="2000" kern="1200" dirty="0">
                <a:solidFill>
                  <a:prstClr val="black">
                    <a:hueOff val="0"/>
                    <a:satOff val="0"/>
                    <a:lumOff val="0"/>
                    <a:alphaOff val="0"/>
                  </a:prstClr>
                </a:solidFill>
                <a:latin typeface="Calibri Light" panose="020F0302020204030204"/>
                <a:ea typeface="+mn-ea"/>
                <a:cs typeface="+mn-cs"/>
              </a:endParaRPr>
            </a:p>
            <a:p>
              <a:pPr marL="0" lvl="0" indent="0" algn="ctr" defTabSz="666750">
                <a:lnSpc>
                  <a:spcPct val="90000"/>
                </a:lnSpc>
                <a:spcBef>
                  <a:spcPct val="0"/>
                </a:spcBef>
                <a:spcAft>
                  <a:spcPct val="35000"/>
                </a:spcAft>
                <a:buNone/>
              </a:pPr>
              <a:endParaRPr lang="en-US" sz="2000" kern="1200" dirty="0">
                <a:solidFill>
                  <a:prstClr val="black">
                    <a:hueOff val="0"/>
                    <a:satOff val="0"/>
                    <a:lumOff val="0"/>
                    <a:alphaOff val="0"/>
                  </a:prstClr>
                </a:solidFill>
                <a:latin typeface="Calibri Light" panose="020F0302020204030204"/>
                <a:ea typeface="+mn-ea"/>
                <a:cs typeface="+mn-cs"/>
              </a:endParaRPr>
            </a:p>
          </p:txBody>
        </p:sp>
        <p:sp>
          <p:nvSpPr>
            <p:cNvPr id="17" name="Rectangle: Rounded Corners 16">
              <a:extLst>
                <a:ext uri="{FF2B5EF4-FFF2-40B4-BE49-F238E27FC236}">
                  <a16:creationId xmlns:a16="http://schemas.microsoft.com/office/drawing/2014/main" id="{BACCC14B-86D0-E6BD-FFCD-FE0EAD63BB77}"/>
                </a:ext>
              </a:extLst>
            </p:cNvPr>
            <p:cNvSpPr/>
            <p:nvPr/>
          </p:nvSpPr>
          <p:spPr>
            <a:xfrm>
              <a:off x="8727601" y="1420271"/>
              <a:ext cx="2347112" cy="1863373"/>
            </a:xfrm>
            <a:prstGeom prst="roundRect">
              <a:avLst>
                <a:gd name="adj" fmla="val 10000"/>
              </a:avLst>
            </a:prstGeom>
            <a:blipFill rotWithShape="1">
              <a:blip r:embed="rId7"/>
              <a:srcRect/>
              <a:stretch>
                <a:fillRect l="-3000" r="-3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E5C9BFCA-0ED8-797F-8632-9759707278D1}"/>
                </a:ext>
              </a:extLst>
            </p:cNvPr>
            <p:cNvSpPr/>
            <p:nvPr/>
          </p:nvSpPr>
          <p:spPr>
            <a:xfrm rot="21600000">
              <a:off x="8727601" y="3622440"/>
              <a:ext cx="2347112" cy="3105622"/>
            </a:xfrm>
            <a:custGeom>
              <a:avLst/>
              <a:gdLst>
                <a:gd name="connsiteX0" fmla="*/ 246447 w 2347112"/>
                <a:gd name="connsiteY0" fmla="*/ 0 h 3105622"/>
                <a:gd name="connsiteX1" fmla="*/ 2100665 w 2347112"/>
                <a:gd name="connsiteY1" fmla="*/ 0 h 3105622"/>
                <a:gd name="connsiteX2" fmla="*/ 2347112 w 2347112"/>
                <a:gd name="connsiteY2" fmla="*/ 246447 h 3105622"/>
                <a:gd name="connsiteX3" fmla="*/ 2347112 w 2347112"/>
                <a:gd name="connsiteY3" fmla="*/ 3105622 h 3105622"/>
                <a:gd name="connsiteX4" fmla="*/ 2347112 w 2347112"/>
                <a:gd name="connsiteY4" fmla="*/ 3105622 h 3105622"/>
                <a:gd name="connsiteX5" fmla="*/ 0 w 2347112"/>
                <a:gd name="connsiteY5" fmla="*/ 3105622 h 3105622"/>
                <a:gd name="connsiteX6" fmla="*/ 0 w 2347112"/>
                <a:gd name="connsiteY6" fmla="*/ 3105622 h 3105622"/>
                <a:gd name="connsiteX7" fmla="*/ 0 w 2347112"/>
                <a:gd name="connsiteY7" fmla="*/ 246447 h 3105622"/>
                <a:gd name="connsiteX8" fmla="*/ 246447 w 2347112"/>
                <a:gd name="connsiteY8" fmla="*/ 0 h 310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112" h="3105622">
                  <a:moveTo>
                    <a:pt x="2100665" y="3105622"/>
                  </a:moveTo>
                  <a:lnTo>
                    <a:pt x="246447" y="3105622"/>
                  </a:lnTo>
                  <a:cubicBezTo>
                    <a:pt x="110338" y="3105622"/>
                    <a:pt x="0" y="2995284"/>
                    <a:pt x="0" y="2859175"/>
                  </a:cubicBezTo>
                  <a:lnTo>
                    <a:pt x="0" y="0"/>
                  </a:lnTo>
                  <a:lnTo>
                    <a:pt x="0" y="0"/>
                  </a:lnTo>
                  <a:lnTo>
                    <a:pt x="2347112" y="0"/>
                  </a:lnTo>
                  <a:lnTo>
                    <a:pt x="2347112" y="0"/>
                  </a:lnTo>
                  <a:lnTo>
                    <a:pt x="2347112" y="2859175"/>
                  </a:lnTo>
                  <a:cubicBezTo>
                    <a:pt x="2347112" y="2995284"/>
                    <a:pt x="2236774" y="3105622"/>
                    <a:pt x="2100665" y="3105622"/>
                  </a:cubicBez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14422" tIns="142240" rIns="214422" bIns="214422" numCol="1" spcCol="1270" anchor="t" anchorCtr="0">
              <a:noAutofit/>
            </a:bodyPr>
            <a:lstStyle/>
            <a:p>
              <a:pPr marL="0" lvl="0" indent="0" algn="ctr" defTabSz="666750">
                <a:lnSpc>
                  <a:spcPct val="90000"/>
                </a:lnSpc>
                <a:spcBef>
                  <a:spcPct val="0"/>
                </a:spcBef>
                <a:spcAft>
                  <a:spcPct val="35000"/>
                </a:spcAft>
                <a:buNone/>
              </a:pPr>
              <a:r>
                <a:rPr lang="en-US" sz="2000" kern="1200" dirty="0">
                  <a:latin typeface="+mj-lt"/>
                </a:rPr>
                <a:t>Reusable and Biodegradable alternatives available to replace single use plastics</a:t>
              </a:r>
            </a:p>
            <a:p>
              <a:pPr marL="0" lvl="0" indent="0" algn="ctr" defTabSz="666750">
                <a:lnSpc>
                  <a:spcPct val="90000"/>
                </a:lnSpc>
                <a:spcBef>
                  <a:spcPct val="0"/>
                </a:spcBef>
                <a:spcAft>
                  <a:spcPct val="35000"/>
                </a:spcAft>
                <a:buNone/>
              </a:pPr>
              <a:endParaRPr lang="en-US" sz="2000" kern="1200" dirty="0">
                <a:solidFill>
                  <a:prstClr val="black">
                    <a:hueOff val="0"/>
                    <a:satOff val="0"/>
                    <a:lumOff val="0"/>
                    <a:alphaOff val="0"/>
                  </a:prstClr>
                </a:solidFill>
                <a:latin typeface="Calibri Light" panose="020F0302020204030204"/>
                <a:ea typeface="+mn-ea"/>
                <a:cs typeface="+mn-cs"/>
              </a:endParaRPr>
            </a:p>
          </p:txBody>
        </p:sp>
      </p:grpSp>
    </p:spTree>
    <p:extLst>
      <p:ext uri="{BB962C8B-B14F-4D97-AF65-F5344CB8AC3E}">
        <p14:creationId xmlns:p14="http://schemas.microsoft.com/office/powerpoint/2010/main" val="40789003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73741" y="46510"/>
            <a:ext cx="12162502" cy="1325563"/>
          </a:xfrm>
        </p:spPr>
        <p:txBody>
          <a:bodyPr vert="horz" lIns="91440" tIns="45720" rIns="91440" bIns="45720" rtlCol="0" anchor="t">
            <a:normAutofit fontScale="90000"/>
          </a:bodyPr>
          <a:lstStyle/>
          <a:p>
            <a:r>
              <a:rPr lang="en-US" sz="5200" b="1"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rPr>
              <a:t>Neighbors that have already taken action </a:t>
            </a:r>
          </a:p>
        </p:txBody>
      </p:sp>
      <p:sp>
        <p:nvSpPr>
          <p:cNvPr id="3" name="Content Placeholder 2">
            <a:extLst>
              <a:ext uri="{FF2B5EF4-FFF2-40B4-BE49-F238E27FC236}">
                <a16:creationId xmlns:a16="http://schemas.microsoft.com/office/drawing/2014/main" id="{E58724D4-8274-AFD7-41C9-EDBB30D90DEA}"/>
              </a:ext>
            </a:extLst>
          </p:cNvPr>
          <p:cNvSpPr>
            <a:spLocks noGrp="1"/>
          </p:cNvSpPr>
          <p:nvPr>
            <p:ph idx="1"/>
          </p:nvPr>
        </p:nvSpPr>
        <p:spPr>
          <a:xfrm>
            <a:off x="295578" y="991280"/>
            <a:ext cx="9253571" cy="4351338"/>
          </a:xfrm>
        </p:spPr>
        <p:txBody>
          <a:bodyPr>
            <a:noAutofit/>
          </a:bodyPr>
          <a:lstStyle/>
          <a:p>
            <a:pPr marL="0" indent="0" rtl="0">
              <a:spcBef>
                <a:spcPts val="0"/>
              </a:spcBef>
              <a:spcAft>
                <a:spcPts val="0"/>
              </a:spcAft>
              <a:buNone/>
            </a:pPr>
            <a:r>
              <a:rPr lang="en-US" sz="2000" b="0" i="0" u="none" strike="noStrike" dirty="0">
                <a:solidFill>
                  <a:srgbClr val="44546A"/>
                </a:solidFill>
                <a:effectLst/>
                <a:latin typeface="+mj-lt"/>
              </a:rPr>
              <a:t>Many local cities and Townships have already implemented plastics bans, including: </a:t>
            </a:r>
            <a:endParaRPr lang="en-US" sz="2000" b="0" dirty="0">
              <a:effectLst/>
              <a:latin typeface="+mj-lt"/>
            </a:endParaRPr>
          </a:p>
          <a:p>
            <a:pPr marL="0" indent="0" rtl="0" fontAlgn="base">
              <a:spcBef>
                <a:spcPts val="0"/>
              </a:spcBef>
              <a:spcAft>
                <a:spcPts val="0"/>
              </a:spcAft>
              <a:buNone/>
            </a:pPr>
            <a:endParaRPr lang="en-US" sz="2000" dirty="0">
              <a:latin typeface="+mj-lt"/>
            </a:endParaRPr>
          </a:p>
          <a:p>
            <a:pPr lvl="1"/>
            <a:endParaRPr lang="en-US" sz="2000" dirty="0">
              <a:latin typeface="+mj-lt"/>
            </a:endParaRPr>
          </a:p>
          <a:p>
            <a:pPr lvl="1"/>
            <a:endParaRPr lang="en-US" sz="2000" dirty="0">
              <a:latin typeface="+mj-lt"/>
            </a:endParaRPr>
          </a:p>
          <a:p>
            <a:pPr marL="457200" lvl="1" indent="0">
              <a:buNone/>
            </a:pPr>
            <a:endParaRPr lang="en-US" sz="2000" dirty="0">
              <a:latin typeface="+mj-lt"/>
            </a:endParaRPr>
          </a:p>
        </p:txBody>
      </p:sp>
      <p:graphicFrame>
        <p:nvGraphicFramePr>
          <p:cNvPr id="5" name="Table 4">
            <a:extLst>
              <a:ext uri="{FF2B5EF4-FFF2-40B4-BE49-F238E27FC236}">
                <a16:creationId xmlns:a16="http://schemas.microsoft.com/office/drawing/2014/main" id="{70B6F07A-740C-2E92-54A1-B922C68B72B5}"/>
              </a:ext>
            </a:extLst>
          </p:cNvPr>
          <p:cNvGraphicFramePr>
            <a:graphicFrameLocks noGrp="1"/>
          </p:cNvGraphicFramePr>
          <p:nvPr/>
        </p:nvGraphicFramePr>
        <p:xfrm>
          <a:off x="5276850" y="1961674"/>
          <a:ext cx="1638300" cy="4079240"/>
        </p:xfrm>
        <a:graphic>
          <a:graphicData uri="http://schemas.openxmlformats.org/drawingml/2006/table">
            <a:tbl>
              <a:tblPr/>
              <a:tblGrid>
                <a:gridCol w="1638300">
                  <a:extLst>
                    <a:ext uri="{9D8B030D-6E8A-4147-A177-3AD203B41FA5}">
                      <a16:colId xmlns:a16="http://schemas.microsoft.com/office/drawing/2014/main" val="1232067956"/>
                    </a:ext>
                  </a:extLst>
                </a:gridCol>
              </a:tblGrid>
              <a:tr h="185420">
                <a:tc>
                  <a:txBody>
                    <a:bodyPr/>
                    <a:lstStyle/>
                    <a:p>
                      <a:pPr algn="l" fontAlgn="b"/>
                      <a:endParaRPr lang="en-US" sz="1100" b="0" i="0" u="none" strike="noStrike" dirty="0">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866081126"/>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3702906341"/>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3596962785"/>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623381934"/>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939876781"/>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025202135"/>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897012879"/>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276869938"/>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768390124"/>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693235024"/>
                  </a:ext>
                </a:extLst>
              </a:tr>
              <a:tr h="185420">
                <a:tc>
                  <a:txBody>
                    <a:bodyPr/>
                    <a:lstStyle/>
                    <a:p>
                      <a:pPr algn="l" fontAlgn="b"/>
                      <a:endParaRPr lang="en-US" sz="1100" b="0" i="0" u="none" strike="noStrike" dirty="0">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699129982"/>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3496342110"/>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2547418198"/>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2190076554"/>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602141244"/>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2732084550"/>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823793374"/>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2291443273"/>
                  </a:ext>
                </a:extLst>
              </a:tr>
              <a:tr h="185420">
                <a:tc>
                  <a:txBody>
                    <a:bodyPr/>
                    <a:lstStyle/>
                    <a:p>
                      <a:pPr algn="l" fontAlgn="b"/>
                      <a:endParaRPr lang="en-US" sz="1100" b="0" i="0" u="none" strike="noStrike" dirty="0">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221212539"/>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419130247"/>
                  </a:ext>
                </a:extLst>
              </a:tr>
              <a:tr h="185420">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3303412336"/>
                  </a:ext>
                </a:extLst>
              </a:tr>
              <a:tr h="185420">
                <a:tc>
                  <a:txBody>
                    <a:bodyPr/>
                    <a:lstStyle/>
                    <a:p>
                      <a:pPr algn="l" fontAlgn="b"/>
                      <a:endParaRPr lang="en-US" sz="1100" b="0" i="0" u="none" strike="noStrike" dirty="0">
                        <a:solidFill>
                          <a:srgbClr val="000000"/>
                        </a:solidFill>
                        <a:effectLst/>
                        <a:latin typeface="Calibri" panose="020F0502020204030204" pitchFamily="34" charset="0"/>
                      </a:endParaRPr>
                    </a:p>
                  </a:txBody>
                  <a:tcPr marL="5443" marR="5443" marT="5443" marB="0" anchor="b">
                    <a:lnL>
                      <a:noFill/>
                    </a:lnL>
                    <a:lnR>
                      <a:noFill/>
                    </a:lnR>
                    <a:lnT>
                      <a:noFill/>
                    </a:lnT>
                    <a:lnB>
                      <a:noFill/>
                    </a:lnB>
                  </a:tcPr>
                </a:tc>
                <a:extLst>
                  <a:ext uri="{0D108BD9-81ED-4DB2-BD59-A6C34878D82A}">
                    <a16:rowId xmlns:a16="http://schemas.microsoft.com/office/drawing/2014/main" val="1664204259"/>
                  </a:ext>
                </a:extLst>
              </a:tr>
            </a:tbl>
          </a:graphicData>
        </a:graphic>
      </p:graphicFrame>
      <p:graphicFrame>
        <p:nvGraphicFramePr>
          <p:cNvPr id="7" name="Table 7">
            <a:extLst>
              <a:ext uri="{FF2B5EF4-FFF2-40B4-BE49-F238E27FC236}">
                <a16:creationId xmlns:a16="http://schemas.microsoft.com/office/drawing/2014/main" id="{96AC58E3-F981-A741-C2EA-A01B1AB8B051}"/>
              </a:ext>
            </a:extLst>
          </p:cNvPr>
          <p:cNvGraphicFramePr>
            <a:graphicFrameLocks noGrp="1"/>
          </p:cNvGraphicFramePr>
          <p:nvPr/>
        </p:nvGraphicFramePr>
        <p:xfrm>
          <a:off x="464990" y="1515382"/>
          <a:ext cx="8393495" cy="3720395"/>
        </p:xfrm>
        <a:graphic>
          <a:graphicData uri="http://schemas.openxmlformats.org/drawingml/2006/table">
            <a:tbl>
              <a:tblPr firstRow="1" bandRow="1">
                <a:tableStyleId>{ED083AE6-46FA-4A59-8FB0-9F97EB10719F}</a:tableStyleId>
              </a:tblPr>
              <a:tblGrid>
                <a:gridCol w="4007805">
                  <a:extLst>
                    <a:ext uri="{9D8B030D-6E8A-4147-A177-3AD203B41FA5}">
                      <a16:colId xmlns:a16="http://schemas.microsoft.com/office/drawing/2014/main" val="744869725"/>
                    </a:ext>
                  </a:extLst>
                </a:gridCol>
                <a:gridCol w="4385690">
                  <a:extLst>
                    <a:ext uri="{9D8B030D-6E8A-4147-A177-3AD203B41FA5}">
                      <a16:colId xmlns:a16="http://schemas.microsoft.com/office/drawing/2014/main" val="2284177530"/>
                    </a:ext>
                  </a:extLst>
                </a:gridCol>
              </a:tblGrid>
              <a:tr h="352525">
                <a:tc>
                  <a:txBody>
                    <a:bodyPr/>
                    <a:lstStyle/>
                    <a:p>
                      <a:pPr algn="l" fontAlgn="b"/>
                      <a:r>
                        <a:rPr lang="en-US" sz="2000" b="0" u="none" strike="noStrike" dirty="0">
                          <a:solidFill>
                            <a:srgbClr val="000000"/>
                          </a:solidFill>
                          <a:effectLst/>
                          <a:latin typeface="+mj-lt"/>
                        </a:rPr>
                        <a:t>Borough of Ambler</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mn-cs"/>
                        </a:rPr>
                        <a:t>City of Pittsburgh</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03146383"/>
                  </a:ext>
                </a:extLst>
              </a:tr>
              <a:tr h="336787">
                <a:tc>
                  <a:txBody>
                    <a:bodyPr/>
                    <a:lstStyle/>
                    <a:p>
                      <a:pPr algn="l" fontAlgn="b"/>
                      <a:r>
                        <a:rPr lang="en-US" sz="2000" b="0" u="none" strike="noStrike">
                          <a:solidFill>
                            <a:srgbClr val="000000"/>
                          </a:solidFill>
                          <a:effectLst/>
                          <a:latin typeface="+mj-lt"/>
                        </a:rPr>
                        <a:t>Cheltenham Township</a:t>
                      </a:r>
                      <a:endParaRPr lang="en-US" sz="2000" b="0" i="0" u="none" strike="noStrike">
                        <a:solidFill>
                          <a:srgbClr val="000000"/>
                        </a:solidFill>
                        <a:effectLst/>
                        <a:latin typeface="+mj-lt"/>
                      </a:endParaRPr>
                    </a:p>
                  </a:txBody>
                  <a:tcPr marL="5443" marR="5443" marT="5443" marB="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City of Philadelphia</a:t>
                      </a:r>
                      <a:endParaRPr lang="en-US" sz="2000" b="0" i="0" u="none" strike="noStrike" dirty="0">
                        <a:solidFill>
                          <a:srgbClr val="000000"/>
                        </a:solidFill>
                        <a:effectLst/>
                        <a:latin typeface="+mj-lt"/>
                      </a:endParaRPr>
                    </a:p>
                  </a:txBody>
                  <a:tcPr marL="5443" marR="5443" marT="5443" marB="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1705816"/>
                  </a:ext>
                </a:extLst>
              </a:tr>
              <a:tr h="336787">
                <a:tc>
                  <a:txBody>
                    <a:bodyPr/>
                    <a:lstStyle/>
                    <a:p>
                      <a:pPr algn="l" fontAlgn="b"/>
                      <a:r>
                        <a:rPr lang="en-US" sz="2000" b="0" u="none" strike="noStrike" dirty="0">
                          <a:solidFill>
                            <a:srgbClr val="000000"/>
                          </a:solidFill>
                          <a:effectLst/>
                          <a:latin typeface="+mj-lt"/>
                        </a:rPr>
                        <a:t>Borough of Doylestown</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Radnor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8495875"/>
                  </a:ext>
                </a:extLst>
              </a:tr>
              <a:tr h="336787">
                <a:tc>
                  <a:txBody>
                    <a:bodyPr/>
                    <a:lstStyle/>
                    <a:p>
                      <a:pPr algn="l" fontAlgn="b"/>
                      <a:r>
                        <a:rPr lang="en-US" sz="2000" b="0" u="none" strike="noStrike">
                          <a:solidFill>
                            <a:srgbClr val="000000"/>
                          </a:solidFill>
                          <a:effectLst/>
                          <a:latin typeface="+mj-lt"/>
                        </a:rPr>
                        <a:t>Easttown Township</a:t>
                      </a:r>
                      <a:endParaRPr lang="en-US" sz="2000" b="0" i="0" u="none" strike="noStrike">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Solebury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9146818"/>
                  </a:ext>
                </a:extLst>
              </a:tr>
              <a:tr h="336787">
                <a:tc>
                  <a:txBody>
                    <a:bodyPr/>
                    <a:lstStyle/>
                    <a:p>
                      <a:pPr algn="l" fontAlgn="b"/>
                      <a:r>
                        <a:rPr lang="en-US" sz="2000" b="0" u="none" strike="noStrike">
                          <a:solidFill>
                            <a:srgbClr val="000000"/>
                          </a:solidFill>
                          <a:effectLst/>
                          <a:latin typeface="+mj-lt"/>
                        </a:rPr>
                        <a:t>Haverford Township</a:t>
                      </a:r>
                      <a:endParaRPr lang="en-US" sz="2000" b="0" i="0" u="none" strike="noStrike">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Borough of Swarthmore</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600155"/>
                  </a:ext>
                </a:extLst>
              </a:tr>
              <a:tr h="336787">
                <a:tc>
                  <a:txBody>
                    <a:bodyPr/>
                    <a:lstStyle/>
                    <a:p>
                      <a:pPr algn="l" fontAlgn="b"/>
                      <a:r>
                        <a:rPr lang="en-US" sz="2000" b="0" u="none" strike="noStrike">
                          <a:solidFill>
                            <a:srgbClr val="000000"/>
                          </a:solidFill>
                          <a:effectLst/>
                          <a:latin typeface="+mj-lt"/>
                        </a:rPr>
                        <a:t>Lancaster Township</a:t>
                      </a:r>
                      <a:endParaRPr lang="en-US" sz="2000" b="0" i="0" u="none" strike="noStrike">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err="1">
                          <a:solidFill>
                            <a:srgbClr val="000000"/>
                          </a:solidFill>
                          <a:effectLst/>
                          <a:latin typeface="+mj-lt"/>
                        </a:rPr>
                        <a:t>Tredyffrin</a:t>
                      </a:r>
                      <a:r>
                        <a:rPr lang="en-US" sz="2000" b="0" u="none" strike="noStrike" dirty="0">
                          <a:solidFill>
                            <a:srgbClr val="000000"/>
                          </a:solidFill>
                          <a:effectLst/>
                          <a:latin typeface="+mj-lt"/>
                        </a:rPr>
                        <a:t>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9612657"/>
                  </a:ext>
                </a:extLst>
              </a:tr>
              <a:tr h="336787">
                <a:tc>
                  <a:txBody>
                    <a:bodyPr/>
                    <a:lstStyle/>
                    <a:p>
                      <a:pPr algn="l" fontAlgn="b"/>
                      <a:r>
                        <a:rPr lang="en-US" sz="2000" b="0" u="none" strike="noStrike">
                          <a:solidFill>
                            <a:srgbClr val="000000"/>
                          </a:solidFill>
                          <a:effectLst/>
                          <a:latin typeface="+mj-lt"/>
                        </a:rPr>
                        <a:t>Lower Merion Township</a:t>
                      </a:r>
                      <a:endParaRPr lang="en-US" sz="2000" b="0" i="0" u="none" strike="noStrike">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err="1">
                          <a:solidFill>
                            <a:srgbClr val="000000"/>
                          </a:solidFill>
                          <a:effectLst/>
                          <a:latin typeface="+mj-lt"/>
                        </a:rPr>
                        <a:t>Uwchlan</a:t>
                      </a:r>
                      <a:r>
                        <a:rPr lang="en-US" sz="2000" b="0" u="none" strike="noStrike" dirty="0">
                          <a:solidFill>
                            <a:srgbClr val="000000"/>
                          </a:solidFill>
                          <a:effectLst/>
                          <a:latin typeface="+mj-lt"/>
                        </a:rPr>
                        <a:t> Township</a:t>
                      </a:r>
                      <a:r>
                        <a:rPr lang="en-US" sz="2000" b="0" u="none" strike="noStrike" dirty="0">
                          <a:solidFill>
                            <a:srgbClr val="FF0000"/>
                          </a:solidFill>
                          <a:effectLst/>
                          <a:latin typeface="+mj-lt"/>
                        </a:rPr>
                        <a:t>*</a:t>
                      </a:r>
                      <a:endParaRPr lang="en-US" sz="2000" b="0" i="0" u="none" strike="noStrike" dirty="0">
                        <a:solidFill>
                          <a:srgbClr val="FF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3583461"/>
                  </a:ext>
                </a:extLst>
              </a:tr>
              <a:tr h="336787">
                <a:tc>
                  <a:txBody>
                    <a:bodyPr/>
                    <a:lstStyle/>
                    <a:p>
                      <a:pPr algn="l" fontAlgn="b"/>
                      <a:r>
                        <a:rPr lang="en-US" sz="2000" b="0" u="none" strike="noStrike" dirty="0">
                          <a:solidFill>
                            <a:srgbClr val="000000"/>
                          </a:solidFill>
                          <a:effectLst/>
                          <a:latin typeface="+mj-lt"/>
                        </a:rPr>
                        <a:t>Upper Merion Township</a:t>
                      </a:r>
                      <a:r>
                        <a:rPr lang="en-US" sz="2000" b="0" u="none" strike="noStrike" kern="1200" dirty="0">
                          <a:solidFill>
                            <a:srgbClr val="7030A0"/>
                          </a:solidFill>
                          <a:effectLst/>
                          <a:latin typeface="+mn-lt"/>
                          <a:ea typeface="+mn-ea"/>
                          <a:cs typeface="+mn-cs"/>
                        </a:rPr>
                        <a:t>*</a:t>
                      </a:r>
                      <a:endParaRPr lang="en-US" sz="2000" b="0" i="0" u="none" strike="noStrike" dirty="0">
                        <a:solidFill>
                          <a:srgbClr val="7030A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Borough of West Chester</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106204"/>
                  </a:ext>
                </a:extLst>
              </a:tr>
              <a:tr h="336787">
                <a:tc>
                  <a:txBody>
                    <a:bodyPr/>
                    <a:lstStyle/>
                    <a:p>
                      <a:pPr algn="l" fontAlgn="b"/>
                      <a:r>
                        <a:rPr lang="en-US" sz="2000" b="0" u="none" strike="noStrike">
                          <a:solidFill>
                            <a:srgbClr val="000000"/>
                          </a:solidFill>
                          <a:effectLst/>
                          <a:latin typeface="+mj-lt"/>
                        </a:rPr>
                        <a:t>Upper Moreland Township</a:t>
                      </a:r>
                      <a:endParaRPr lang="en-US" sz="2000" b="0" i="0" u="none" strike="noStrike">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West Goshen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15028435"/>
                  </a:ext>
                </a:extLst>
              </a:tr>
              <a:tr h="336787">
                <a:tc>
                  <a:txBody>
                    <a:bodyPr/>
                    <a:lstStyle/>
                    <a:p>
                      <a:pPr algn="l" fontAlgn="b"/>
                      <a:r>
                        <a:rPr lang="en-US" sz="2000" b="0" u="none" strike="noStrike" dirty="0">
                          <a:solidFill>
                            <a:srgbClr val="000000"/>
                          </a:solidFill>
                          <a:effectLst/>
                          <a:latin typeface="+mj-lt"/>
                        </a:rPr>
                        <a:t>Borough of Media</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West Norriton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338421"/>
                  </a:ext>
                </a:extLst>
              </a:tr>
              <a:tr h="336787">
                <a:tc>
                  <a:txBody>
                    <a:bodyPr/>
                    <a:lstStyle/>
                    <a:p>
                      <a:pPr algn="l" fontAlgn="b"/>
                      <a:r>
                        <a:rPr lang="en-US" sz="2000" b="0" u="none" strike="noStrike" dirty="0">
                          <a:solidFill>
                            <a:srgbClr val="000000"/>
                          </a:solidFill>
                          <a:effectLst/>
                          <a:latin typeface="+mj-lt"/>
                        </a:rPr>
                        <a:t>Borough of Narberth</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solidFill>
                            <a:srgbClr val="000000"/>
                          </a:solidFill>
                          <a:effectLst/>
                          <a:latin typeface="+mj-lt"/>
                        </a:rPr>
                        <a:t>Whitemarsh Township</a:t>
                      </a:r>
                      <a:endParaRPr lang="en-US" sz="2000" b="0" i="0" u="none" strike="noStrike" dirty="0">
                        <a:solidFill>
                          <a:srgbClr val="000000"/>
                        </a:solidFill>
                        <a:effectLst/>
                        <a:latin typeface="+mj-lt"/>
                      </a:endParaRPr>
                    </a:p>
                  </a:txBody>
                  <a:tcPr marL="5443" marR="5443" marT="5443"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2021515"/>
                  </a:ext>
                </a:extLst>
              </a:tr>
            </a:tbl>
          </a:graphicData>
        </a:graphic>
      </p:graphicFrame>
      <p:sp>
        <p:nvSpPr>
          <p:cNvPr id="8" name="TextBox 7">
            <a:extLst>
              <a:ext uri="{FF2B5EF4-FFF2-40B4-BE49-F238E27FC236}">
                <a16:creationId xmlns:a16="http://schemas.microsoft.com/office/drawing/2014/main" id="{439454A0-D79B-C1AF-F8BF-1814137D14BE}"/>
              </a:ext>
            </a:extLst>
          </p:cNvPr>
          <p:cNvSpPr txBox="1"/>
          <p:nvPr/>
        </p:nvSpPr>
        <p:spPr>
          <a:xfrm>
            <a:off x="211477" y="5379086"/>
            <a:ext cx="10815944" cy="1246495"/>
          </a:xfrm>
          <a:prstGeom prst="rect">
            <a:avLst/>
          </a:prstGeom>
          <a:noFill/>
        </p:spPr>
        <p:txBody>
          <a:bodyPr wrap="square" rtlCol="0">
            <a:spAutoFit/>
          </a:bodyPr>
          <a:lstStyle/>
          <a:p>
            <a:r>
              <a:rPr lang="en-US" sz="1500" i="1" dirty="0">
                <a:solidFill>
                  <a:srgbClr val="FF0000"/>
                </a:solidFill>
              </a:rPr>
              <a:t>*</a:t>
            </a:r>
            <a:r>
              <a:rPr lang="en-US" sz="1500" i="1" dirty="0"/>
              <a:t>On Sept 12, 2022, </a:t>
            </a:r>
            <a:r>
              <a:rPr lang="en-US" sz="1500" i="1" dirty="0" err="1"/>
              <a:t>Uwchlan</a:t>
            </a:r>
            <a:r>
              <a:rPr lang="en-US" sz="1500" i="1" dirty="0"/>
              <a:t> Township passed one of the most comprehensive ordinances to date in PA, a cause championed by their Board of Supervisors. </a:t>
            </a:r>
          </a:p>
          <a:p>
            <a:endParaRPr lang="en-US" sz="1500" i="1" dirty="0">
              <a:solidFill>
                <a:srgbClr val="7030A0"/>
              </a:solidFill>
            </a:endParaRPr>
          </a:p>
          <a:p>
            <a:r>
              <a:rPr lang="en-US" sz="1500" dirty="0">
                <a:solidFill>
                  <a:srgbClr val="7030A0"/>
                </a:solidFill>
              </a:rPr>
              <a:t>*</a:t>
            </a:r>
            <a:r>
              <a:rPr lang="en-US" sz="1500" i="1" dirty="0"/>
              <a:t>Upper Merion includes the commercially dense King of Prussia mall, showing that the ordinances can be done in heavily commercial areas.  </a:t>
            </a:r>
          </a:p>
        </p:txBody>
      </p:sp>
      <p:pic>
        <p:nvPicPr>
          <p:cNvPr id="12" name="Picture 2" descr="Pin auf Project United Response (Act Icons)">
            <a:extLst>
              <a:ext uri="{FF2B5EF4-FFF2-40B4-BE49-F238E27FC236}">
                <a16:creationId xmlns:a16="http://schemas.microsoft.com/office/drawing/2014/main" id="{8A76B6F2-B32A-D99B-23D3-43DA01276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464" y="1641916"/>
            <a:ext cx="2736536" cy="273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9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560438" y="151274"/>
            <a:ext cx="11071123" cy="1553857"/>
          </a:xfrm>
        </p:spPr>
        <p:txBody>
          <a:bodyPr vert="horz" lIns="91440" tIns="45720" rIns="91440" bIns="45720" rtlCol="0" anchor="t">
            <a:normAutofit/>
          </a:bodyPr>
          <a:lstStyle/>
          <a:p>
            <a:r>
              <a:rPr lang="en-US" sz="5200" b="1" kern="1200" dirty="0">
                <a:solidFill>
                  <a:srgbClr val="0070C0"/>
                </a:solidFill>
                <a:latin typeface="Open Sans SemiBold" panose="020F0502020204030204" pitchFamily="34" charset="0"/>
                <a:ea typeface="Open Sans SemiBold" panose="020F0502020204030204" pitchFamily="34" charset="0"/>
                <a:cs typeface="Open Sans SemiBold" panose="020F0502020204030204" pitchFamily="34" charset="0"/>
              </a:rPr>
              <a:t>Considerations for restrictions on SUPs in Charlestown Township</a:t>
            </a:r>
          </a:p>
        </p:txBody>
      </p:sp>
      <p:sp>
        <p:nvSpPr>
          <p:cNvPr id="9" name="TextBox 8">
            <a:extLst>
              <a:ext uri="{FF2B5EF4-FFF2-40B4-BE49-F238E27FC236}">
                <a16:creationId xmlns:a16="http://schemas.microsoft.com/office/drawing/2014/main" id="{7044535B-DBE2-7E49-7284-91509135538C}"/>
              </a:ext>
            </a:extLst>
          </p:cNvPr>
          <p:cNvSpPr txBox="1"/>
          <p:nvPr/>
        </p:nvSpPr>
        <p:spPr>
          <a:xfrm>
            <a:off x="661218" y="1594518"/>
            <a:ext cx="11353801" cy="5300105"/>
          </a:xfrm>
          <a:prstGeom prst="rect">
            <a:avLst/>
          </a:prstGeom>
          <a:noFill/>
        </p:spPr>
        <p:txBody>
          <a:bodyPr wrap="square" rtlCol="0">
            <a:spAutoFit/>
          </a:bodyPr>
          <a:lstStyle/>
          <a:p>
            <a:pPr marL="342900" indent="-342900" rtl="0" fontAlgn="base">
              <a:lnSpc>
                <a:spcPct val="150000"/>
              </a:lnSpc>
              <a:spcBef>
                <a:spcPts val="750"/>
              </a:spcBef>
              <a:spcAft>
                <a:spcPts val="0"/>
              </a:spcAft>
              <a:buFont typeface="Wingdings" panose="05000000000000000000" pitchFamily="2" charset="2"/>
              <a:buChar char="Ø"/>
            </a:pPr>
            <a:r>
              <a:rPr lang="en-US" sz="2100" b="0" i="0" u="none" strike="noStrike" dirty="0">
                <a:solidFill>
                  <a:srgbClr val="44546A"/>
                </a:solidFill>
                <a:effectLst/>
                <a:latin typeface="+mj-lt"/>
              </a:rPr>
              <a:t>Businesses no longer distribute  </a:t>
            </a:r>
            <a:r>
              <a:rPr lang="en-US" sz="2100" b="0" i="0" u="sng" strike="noStrike" dirty="0">
                <a:solidFill>
                  <a:srgbClr val="44546A"/>
                </a:solidFill>
                <a:effectLst/>
                <a:latin typeface="+mj-lt"/>
              </a:rPr>
              <a:t>single use plastic bags, plastic straws, plastic stirrers and </a:t>
            </a:r>
            <a:r>
              <a:rPr lang="en-US" sz="2100" u="sng" dirty="0">
                <a:solidFill>
                  <a:srgbClr val="44546A"/>
                </a:solidFill>
                <a:latin typeface="+mj-lt"/>
              </a:rPr>
              <a:t>Polystyrene containers </a:t>
            </a:r>
          </a:p>
          <a:p>
            <a:pPr marL="342900" indent="-342900" fontAlgn="base">
              <a:lnSpc>
                <a:spcPct val="150000"/>
              </a:lnSpc>
              <a:spcBef>
                <a:spcPts val="750"/>
              </a:spcBef>
              <a:buFont typeface="Wingdings" panose="05000000000000000000" pitchFamily="2" charset="2"/>
              <a:buChar char="Ø"/>
            </a:pPr>
            <a:r>
              <a:rPr lang="en-US" sz="2100" b="0" i="0" u="none" strike="noStrike" dirty="0">
                <a:solidFill>
                  <a:srgbClr val="44546A"/>
                </a:solidFill>
                <a:effectLst/>
                <a:latin typeface="+mj-lt"/>
              </a:rPr>
              <a:t>Offer plastic utensils only on an “as needed / as requested” basis </a:t>
            </a:r>
          </a:p>
          <a:p>
            <a:pPr marL="342900" indent="-342900" rtl="0" fontAlgn="base">
              <a:lnSpc>
                <a:spcPct val="150000"/>
              </a:lnSpc>
              <a:spcBef>
                <a:spcPts val="750"/>
              </a:spcBef>
              <a:spcAft>
                <a:spcPts val="0"/>
              </a:spcAft>
              <a:buFont typeface="Wingdings" panose="05000000000000000000" pitchFamily="2" charset="2"/>
              <a:buChar char="Ø"/>
            </a:pPr>
            <a:r>
              <a:rPr lang="en-US" sz="2100" b="0" i="0" u="none" strike="noStrike" dirty="0">
                <a:solidFill>
                  <a:srgbClr val="44546A"/>
                </a:solidFill>
                <a:effectLst/>
                <a:latin typeface="+mj-lt"/>
              </a:rPr>
              <a:t>A minimal f</a:t>
            </a:r>
            <a:r>
              <a:rPr lang="en-US" sz="2100" dirty="0">
                <a:solidFill>
                  <a:srgbClr val="44546A"/>
                </a:solidFill>
                <a:latin typeface="+mj-lt"/>
              </a:rPr>
              <a:t>ee for </a:t>
            </a:r>
            <a:r>
              <a:rPr lang="en-US" sz="2100" b="0" i="0" u="none" strike="noStrike" dirty="0">
                <a:solidFill>
                  <a:srgbClr val="44546A"/>
                </a:solidFill>
                <a:effectLst/>
                <a:latin typeface="+mj-lt"/>
              </a:rPr>
              <a:t>paper bags as a replacement to plastic bags. Encourage customers to bring their own bags. </a:t>
            </a:r>
          </a:p>
          <a:p>
            <a:pPr marL="342900" indent="-342900" rtl="0" fontAlgn="base">
              <a:lnSpc>
                <a:spcPct val="150000"/>
              </a:lnSpc>
              <a:spcBef>
                <a:spcPts val="750"/>
              </a:spcBef>
              <a:spcAft>
                <a:spcPts val="0"/>
              </a:spcAft>
              <a:buFont typeface="Wingdings" panose="05000000000000000000" pitchFamily="2" charset="2"/>
              <a:buChar char="Ø"/>
            </a:pPr>
            <a:r>
              <a:rPr lang="en-US" sz="2100" b="0" i="0" u="none" strike="noStrike" dirty="0">
                <a:solidFill>
                  <a:srgbClr val="44546A"/>
                </a:solidFill>
                <a:effectLst/>
                <a:latin typeface="+mj-lt"/>
              </a:rPr>
              <a:t>Exemptions will apply to certain plastics deemed necessary for business operations, such as: </a:t>
            </a:r>
            <a:endParaRPr lang="en-US" sz="2100" b="0" i="0" u="none" strike="noStrike" dirty="0">
              <a:solidFill>
                <a:srgbClr val="000000"/>
              </a:solidFill>
              <a:effectLst/>
              <a:latin typeface="+mj-lt"/>
            </a:endParaRPr>
          </a:p>
          <a:p>
            <a:pPr marL="800100" lvl="1" indent="-342900" rtl="0" fontAlgn="base">
              <a:lnSpc>
                <a:spcPct val="150000"/>
              </a:lnSpc>
              <a:spcBef>
                <a:spcPts val="375"/>
              </a:spcBef>
              <a:spcAft>
                <a:spcPts val="0"/>
              </a:spcAft>
              <a:buFont typeface="Wingdings" panose="05000000000000000000" pitchFamily="2" charset="2"/>
              <a:buChar char="Ø"/>
            </a:pPr>
            <a:r>
              <a:rPr lang="en-US" sz="2100" b="0" i="0" u="none" strike="noStrike" dirty="0">
                <a:solidFill>
                  <a:srgbClr val="44546A"/>
                </a:solidFill>
                <a:effectLst/>
                <a:latin typeface="+mj-lt"/>
              </a:rPr>
              <a:t>Bags used to package bulk items such as fruit, vegetables, nuts, grains, or candy;  OR</a:t>
            </a:r>
            <a:endParaRPr lang="en-US" sz="2100" b="0" i="0" u="none" strike="noStrike" dirty="0">
              <a:solidFill>
                <a:srgbClr val="000000"/>
              </a:solidFill>
              <a:effectLst/>
              <a:latin typeface="+mj-lt"/>
            </a:endParaRPr>
          </a:p>
          <a:p>
            <a:pPr marL="800100" lvl="1" indent="-342900" rtl="0" fontAlgn="base">
              <a:lnSpc>
                <a:spcPct val="150000"/>
              </a:lnSpc>
              <a:spcBef>
                <a:spcPts val="375"/>
              </a:spcBef>
              <a:spcAft>
                <a:spcPts val="0"/>
              </a:spcAft>
              <a:buFont typeface="Wingdings" panose="05000000000000000000" pitchFamily="2" charset="2"/>
              <a:buChar char="Ø"/>
            </a:pPr>
            <a:r>
              <a:rPr lang="en-US" sz="2100" b="0" i="0" u="none" strike="noStrike" dirty="0">
                <a:solidFill>
                  <a:srgbClr val="44546A"/>
                </a:solidFill>
                <a:effectLst/>
                <a:latin typeface="+mj-lt"/>
              </a:rPr>
              <a:t>Bags used to contain or wrap meats or fish; to contain or wrap frozen foods; or to contain unwrapped prepared foods or bakery goods</a:t>
            </a:r>
            <a:r>
              <a:rPr lang="en-US" sz="2100" dirty="0">
                <a:latin typeface="+mj-lt"/>
              </a:rPr>
              <a:t> </a:t>
            </a:r>
          </a:p>
          <a:p>
            <a:pPr>
              <a:lnSpc>
                <a:spcPct val="150000"/>
              </a:lnSpc>
            </a:pPr>
            <a:r>
              <a:rPr lang="en-US" sz="2100" dirty="0">
                <a:solidFill>
                  <a:srgbClr val="44546A"/>
                </a:solidFill>
                <a:latin typeface="+mj-lt"/>
              </a:rPr>
              <a:t>* </a:t>
            </a:r>
            <a:r>
              <a:rPr lang="en-US" i="1" kern="1200" dirty="0">
                <a:solidFill>
                  <a:prstClr val="black">
                    <a:hueOff val="0"/>
                    <a:satOff val="0"/>
                    <a:lumOff val="0"/>
                    <a:alphaOff val="0"/>
                  </a:prstClr>
                </a:solidFill>
                <a:latin typeface="Calibri Light" panose="020F0302020204030204"/>
              </a:rPr>
              <a:t>Some establishments (PJ </a:t>
            </a:r>
            <a:r>
              <a:rPr lang="en-US" i="1" kern="1200" dirty="0" err="1">
                <a:solidFill>
                  <a:prstClr val="black">
                    <a:hueOff val="0"/>
                    <a:satOff val="0"/>
                    <a:lumOff val="0"/>
                    <a:alphaOff val="0"/>
                  </a:prstClr>
                </a:solidFill>
                <a:latin typeface="Calibri Light" panose="020F0302020204030204"/>
              </a:rPr>
              <a:t>Whelihan’s</a:t>
            </a:r>
            <a:r>
              <a:rPr lang="en-US" i="1" kern="1200" dirty="0">
                <a:solidFill>
                  <a:prstClr val="black">
                    <a:hueOff val="0"/>
                    <a:satOff val="0"/>
                    <a:lumOff val="0"/>
                    <a:alphaOff val="0"/>
                  </a:prstClr>
                </a:solidFill>
                <a:latin typeface="Calibri Light" panose="020F0302020204030204"/>
              </a:rPr>
              <a:t>, Dunkin Donuts) have already accommodated ordinances in other towns</a:t>
            </a:r>
            <a:endParaRPr lang="en-US" i="1" dirty="0"/>
          </a:p>
        </p:txBody>
      </p:sp>
      <p:sp>
        <p:nvSpPr>
          <p:cNvPr id="7" name="TextBox 6">
            <a:extLst>
              <a:ext uri="{FF2B5EF4-FFF2-40B4-BE49-F238E27FC236}">
                <a16:creationId xmlns:a16="http://schemas.microsoft.com/office/drawing/2014/main" id="{721C7835-0C63-B597-B6B7-A68BB6942B02}"/>
              </a:ext>
            </a:extLst>
          </p:cNvPr>
          <p:cNvSpPr txBox="1"/>
          <p:nvPr/>
        </p:nvSpPr>
        <p:spPr>
          <a:xfrm>
            <a:off x="3047386" y="3480308"/>
            <a:ext cx="609477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75197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FC156-2959-D5C2-F523-0EA02A4F2B6A}"/>
              </a:ext>
            </a:extLst>
          </p:cNvPr>
          <p:cNvSpPr>
            <a:spLocks noGrp="1"/>
          </p:cNvSpPr>
          <p:nvPr>
            <p:ph type="title"/>
          </p:nvPr>
        </p:nvSpPr>
        <p:spPr>
          <a:xfrm>
            <a:off x="838200" y="365125"/>
            <a:ext cx="10515600" cy="1325563"/>
          </a:xfrm>
        </p:spPr>
        <p:txBody>
          <a:bodyPr vert="horz" lIns="91440" tIns="45720" rIns="91440" bIns="45720" rtlCol="0" anchor="t">
            <a:normAutofit/>
          </a:bodyPr>
          <a:lstStyle/>
          <a:p>
            <a:pPr>
              <a:spcBef>
                <a:spcPts val="0"/>
              </a:spcBef>
            </a:pPr>
            <a:r>
              <a:rPr lang="en-US" sz="5400" b="1" dirty="0">
                <a:solidFill>
                  <a:srgbClr val="0070C0"/>
                </a:solidFill>
                <a:latin typeface="Calibri" panose="020F0502020204030204" pitchFamily="34" charset="0"/>
              </a:rPr>
              <a:t>Next steps</a:t>
            </a:r>
          </a:p>
        </p:txBody>
      </p:sp>
      <p:sp>
        <p:nvSpPr>
          <p:cNvPr id="4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Content Placeholder 2">
            <a:extLst>
              <a:ext uri="{FF2B5EF4-FFF2-40B4-BE49-F238E27FC236}">
                <a16:creationId xmlns:a16="http://schemas.microsoft.com/office/drawing/2014/main" id="{A7A18606-9239-150A-3BC7-71E04A3C22A0}"/>
              </a:ext>
            </a:extLst>
          </p:cNvPr>
          <p:cNvGraphicFramePr>
            <a:graphicFrameLocks noGrp="1"/>
          </p:cNvGraphicFramePr>
          <p:nvPr>
            <p:ph idx="1"/>
            <p:extLst>
              <p:ext uri="{D42A27DB-BD31-4B8C-83A1-F6EECF244321}">
                <p14:modId xmlns:p14="http://schemas.microsoft.com/office/powerpoint/2010/main" val="296739372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05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D0D83A51-EA79-D38F-46EE-846C66D2FDF8}"/>
              </a:ext>
            </a:extLst>
          </p:cNvPr>
          <p:cNvSpPr>
            <a:spLocks noGrp="1"/>
          </p:cNvSpPr>
          <p:nvPr>
            <p:ph type="title"/>
          </p:nvPr>
        </p:nvSpPr>
        <p:spPr>
          <a:xfrm>
            <a:off x="643468" y="643467"/>
            <a:ext cx="4620584" cy="4567137"/>
          </a:xfrm>
        </p:spPr>
        <p:txBody>
          <a:bodyPr vert="horz" lIns="91440" tIns="45720" rIns="91440" bIns="45720" rtlCol="0" anchor="ctr">
            <a:normAutofit/>
          </a:bodyPr>
          <a:lstStyle/>
          <a:p>
            <a:pPr algn="ctr"/>
            <a:r>
              <a:rPr lang="en-US" sz="6000" kern="1200" dirty="0">
                <a:solidFill>
                  <a:schemeClr val="tx1"/>
                </a:solidFill>
                <a:latin typeface="+mj-lt"/>
                <a:ea typeface="+mj-ea"/>
                <a:cs typeface="+mj-cs"/>
              </a:rPr>
              <a:t>Questions</a:t>
            </a:r>
          </a:p>
        </p:txBody>
      </p:sp>
      <p:pic>
        <p:nvPicPr>
          <p:cNvPr id="11" name="Graphic 10" descr="Question Mark outline">
            <a:extLst>
              <a:ext uri="{FF2B5EF4-FFF2-40B4-BE49-F238E27FC236}">
                <a16:creationId xmlns:a16="http://schemas.microsoft.com/office/drawing/2014/main" id="{5ECAD76E-4A3D-9CCA-E9CF-CE2963B2B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6034" y="567028"/>
            <a:ext cx="4942280" cy="4942280"/>
          </a:xfrm>
          <a:prstGeom prst="rect">
            <a:avLst/>
          </a:prstGeom>
        </p:spPr>
      </p:pic>
    </p:spTree>
    <p:extLst>
      <p:ext uri="{BB962C8B-B14F-4D97-AF65-F5344CB8AC3E}">
        <p14:creationId xmlns:p14="http://schemas.microsoft.com/office/powerpoint/2010/main" val="8496403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18674</TotalTime>
  <Words>1585</Words>
  <Application>Microsoft Office PowerPoint</Application>
  <PresentationFormat>Widescreen</PresentationFormat>
  <Paragraphs>126</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Open Sans SemiBold</vt:lpstr>
      <vt:lpstr>Wingdings</vt:lpstr>
      <vt:lpstr>Office Theme</vt:lpstr>
      <vt:lpstr>Discussion on Single-Use Plastics Ban in commercial establishments  Sept 05, 2023,  Board of Supervisors Meeting Charlestown Township</vt:lpstr>
      <vt:lpstr>What’s the big deal with Single-Use Plastics (SUPs)?</vt:lpstr>
      <vt:lpstr>Here’s the problem….</vt:lpstr>
      <vt:lpstr>Here’s the problem….(contd.)</vt:lpstr>
      <vt:lpstr>Why now?</vt:lpstr>
      <vt:lpstr>Neighbors that have already taken action </vt:lpstr>
      <vt:lpstr>Considerations for restrictions on SUPs in Charlestown Township</vt:lpstr>
      <vt:lpstr>Next steps</vt:lpstr>
      <vt:lpstr>Questions</vt:lpstr>
      <vt:lpstr>Appendix</vt:lpstr>
      <vt:lpstr>Why not just switch to paper bags?  </vt:lpstr>
      <vt:lpstr>Why is the BAN + FEE combo so important?   </vt:lpstr>
      <vt:lpstr>Why is the BAN + FEE combo so important?   </vt:lpstr>
      <vt:lpstr>PowerPoint Presentation</vt:lpstr>
      <vt:lpstr>“It is Raining Plastic”  Wetherbee et al., 2019, USGS Report</vt:lpstr>
      <vt:lpstr>Are plastics a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Charlestown Township</dc:title>
  <dc:creator>Anuradha Soundararajan</dc:creator>
  <cp:lastModifiedBy>Linda Csete</cp:lastModifiedBy>
  <cp:revision>3</cp:revision>
  <dcterms:created xsi:type="dcterms:W3CDTF">2023-07-28T19:22:13Z</dcterms:created>
  <dcterms:modified xsi:type="dcterms:W3CDTF">2023-09-06T12:42:03Z</dcterms:modified>
</cp:coreProperties>
</file>