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Lst>
  <p:notesMasterIdLst>
    <p:notesMasterId r:id="rId62"/>
  </p:notesMasterIdLst>
  <p:handoutMasterIdLst>
    <p:handoutMasterId r:id="rId63"/>
  </p:handoutMasterIdLst>
  <p:sldIdLst>
    <p:sldId id="298" r:id="rId5"/>
    <p:sldId id="332" r:id="rId6"/>
    <p:sldId id="293" r:id="rId7"/>
    <p:sldId id="342" r:id="rId8"/>
    <p:sldId id="336" r:id="rId9"/>
    <p:sldId id="309" r:id="rId10"/>
    <p:sldId id="290" r:id="rId11"/>
    <p:sldId id="291" r:id="rId12"/>
    <p:sldId id="354" r:id="rId13"/>
    <p:sldId id="325" r:id="rId14"/>
    <p:sldId id="327" r:id="rId15"/>
    <p:sldId id="286" r:id="rId16"/>
    <p:sldId id="259" r:id="rId17"/>
    <p:sldId id="263" r:id="rId18"/>
    <p:sldId id="260" r:id="rId19"/>
    <p:sldId id="349" r:id="rId20"/>
    <p:sldId id="343" r:id="rId21"/>
    <p:sldId id="351" r:id="rId22"/>
    <p:sldId id="352" r:id="rId23"/>
    <p:sldId id="350" r:id="rId24"/>
    <p:sldId id="282" r:id="rId25"/>
    <p:sldId id="264" r:id="rId26"/>
    <p:sldId id="315" r:id="rId27"/>
    <p:sldId id="271" r:id="rId28"/>
    <p:sldId id="353" r:id="rId29"/>
    <p:sldId id="261" r:id="rId30"/>
    <p:sldId id="312" r:id="rId31"/>
    <p:sldId id="283" r:id="rId32"/>
    <p:sldId id="339" r:id="rId33"/>
    <p:sldId id="307" r:id="rId34"/>
    <p:sldId id="333" r:id="rId35"/>
    <p:sldId id="335" r:id="rId36"/>
    <p:sldId id="334" r:id="rId37"/>
    <p:sldId id="328" r:id="rId38"/>
    <p:sldId id="345" r:id="rId39"/>
    <p:sldId id="346" r:id="rId40"/>
    <p:sldId id="344" r:id="rId41"/>
    <p:sldId id="265" r:id="rId42"/>
    <p:sldId id="304" r:id="rId43"/>
    <p:sldId id="347" r:id="rId44"/>
    <p:sldId id="267" r:id="rId45"/>
    <p:sldId id="266" r:id="rId46"/>
    <p:sldId id="305" r:id="rId47"/>
    <p:sldId id="306" r:id="rId48"/>
    <p:sldId id="319" r:id="rId49"/>
    <p:sldId id="308" r:id="rId50"/>
    <p:sldId id="348" r:id="rId51"/>
    <p:sldId id="329" r:id="rId52"/>
    <p:sldId id="330" r:id="rId53"/>
    <p:sldId id="296" r:id="rId54"/>
    <p:sldId id="338" r:id="rId55"/>
    <p:sldId id="341" r:id="rId56"/>
    <p:sldId id="269" r:id="rId57"/>
    <p:sldId id="340" r:id="rId58"/>
    <p:sldId id="301" r:id="rId59"/>
    <p:sldId id="300" r:id="rId60"/>
    <p:sldId id="324" r:id="rId61"/>
  </p:sldIdLst>
  <p:sldSz cx="9144000" cy="6858000" type="screen4x3"/>
  <p:notesSz cx="6858000" cy="22955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7">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LEE FREDERICK" initials="EF" lastIdx="4" clrIdx="0"/>
  <p:cmAuthor id="2" name="Frederick, Erin Lee" initials="FE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D12"/>
    <a:srgbClr val="984512"/>
    <a:srgbClr val="81004E"/>
    <a:srgbClr val="12265A"/>
    <a:srgbClr val="6B063C"/>
    <a:srgbClr val="4E00B8"/>
    <a:srgbClr val="1A1718"/>
    <a:srgbClr val="769AC7"/>
    <a:srgbClr val="172F68"/>
    <a:srgbClr val="1E40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01" autoAdjust="0"/>
  </p:normalViewPr>
  <p:slideViewPr>
    <p:cSldViewPr snapToGrid="0">
      <p:cViewPr>
        <p:scale>
          <a:sx n="100" d="100"/>
          <a:sy n="100" d="100"/>
        </p:scale>
        <p:origin x="-1264" y="-1560"/>
      </p:cViewPr>
      <p:guideLst>
        <p:guide orient="horz" pos="215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commentAuthors" Target="commentAuthors.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Marcador de fecha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004D8D8-F9B1-E545-894D-8DED6CC9DBEB}" type="datetimeFigureOut">
              <a:rPr lang="es-ES" smtClean="0"/>
              <a:t>5/22/20</a:t>
            </a:fld>
            <a:endParaRPr lang="en-US"/>
          </a:p>
        </p:txBody>
      </p:sp>
      <p:sp>
        <p:nvSpPr>
          <p:cNvPr id="4" name="Marcador de pie de página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02B041C-7891-6341-89C7-E17013C1FDCE}" type="slidenum">
              <a:rPr lang="en-US" smtClean="0"/>
              <a:t>‹#›</a:t>
            </a:fld>
            <a:endParaRPr lang="en-US"/>
          </a:p>
        </p:txBody>
      </p:sp>
    </p:spTree>
    <p:extLst>
      <p:ext uri="{BB962C8B-B14F-4D97-AF65-F5344CB8AC3E}">
        <p14:creationId xmlns:p14="http://schemas.microsoft.com/office/powerpoint/2010/main" val="17785634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Marcador de fecha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11F9830-0AE9-1C49-A90B-B1289604291A}" type="datetimeFigureOut">
              <a:rPr lang="es-ES" smtClean="0"/>
              <a:t>5/22/20</a:t>
            </a:fld>
            <a:endParaRPr lang="en-US"/>
          </a:p>
        </p:txBody>
      </p:sp>
      <p:sp>
        <p:nvSpPr>
          <p:cNvPr id="4" name="Marcador de imagen de diapositiva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Marcador de nota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6" name="Marcador de pie de página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48CA76F-A91B-A942-9A05-B37830632A6C}" type="slidenum">
              <a:rPr lang="en-US" smtClean="0"/>
              <a:t>‹#›</a:t>
            </a:fld>
            <a:endParaRPr lang="en-US"/>
          </a:p>
        </p:txBody>
      </p:sp>
    </p:spTree>
    <p:extLst>
      <p:ext uri="{BB962C8B-B14F-4D97-AF65-F5344CB8AC3E}">
        <p14:creationId xmlns:p14="http://schemas.microsoft.com/office/powerpoint/2010/main" val="33179160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link.springer.com/journal/40572" TargetMode="External"/><Relationship Id="rId4" Type="http://schemas.openxmlformats.org/officeDocument/2006/relationships/hyperlink" Target="https://link.springer.com/journal/40572/5/3/page/1" TargetMode="External"/><Relationship Id="rId5" Type="http://schemas.openxmlformats.org/officeDocument/2006/relationships/hyperlink" Target="https://link.springer.com/article/10.1007/s40572-018-0206-z%23citeas" TargetMode="External"/><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oceanservice.noaa.gov/facts/garbagepatch.html" TargetMode="External"/><Relationship Id="rId4" Type="http://schemas.openxmlformats.org/officeDocument/2006/relationships/hyperlink" Target="http://www.srh.noaa.gov/srh/jetstream/synoptic/wind.htm"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and I’m a Master Watershed Steward Volunteer with the …… County Penn State Extension Master Watershed Steward Program.  Thank  you for having me today and giving me the opportunity to talk about this important issue.  </a:t>
            </a:r>
          </a:p>
        </p:txBody>
      </p:sp>
      <p:sp>
        <p:nvSpPr>
          <p:cNvPr id="4" name="Slide Number Placeholder 3"/>
          <p:cNvSpPr>
            <a:spLocks noGrp="1"/>
          </p:cNvSpPr>
          <p:nvPr>
            <p:ph type="sldNum" sz="quarter" idx="10"/>
          </p:nvPr>
        </p:nvSpPr>
        <p:spPr/>
        <p:txBody>
          <a:bodyPr/>
          <a:lstStyle/>
          <a:p>
            <a:fld id="{448CA76F-A91B-A942-9A05-B37830632A6C}" type="slidenum">
              <a:rPr lang="en-US" smtClean="0"/>
              <a:t>1</a:t>
            </a:fld>
            <a:endParaRPr lang="en-US"/>
          </a:p>
        </p:txBody>
      </p:sp>
    </p:spTree>
    <p:extLst>
      <p:ext uri="{BB962C8B-B14F-4D97-AF65-F5344CB8AC3E}">
        <p14:creationId xmlns:p14="http://schemas.microsoft.com/office/powerpoint/2010/main" val="3897652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So, what are microplastics? How are they different from the plastic trash we are used to thinking about? </a:t>
            </a:r>
          </a:p>
          <a:p>
            <a:pPr defTabSz="465887">
              <a:defRPr/>
            </a:pPr>
            <a:endParaRPr lang="en-US" dirty="0"/>
          </a:p>
          <a:p>
            <a:pPr defTabSz="465887">
              <a:defRPr/>
            </a:pPr>
            <a:r>
              <a:rPr lang="en-US" sz="1200" b="1" dirty="0">
                <a:solidFill>
                  <a:srgbClr val="FFFFFF"/>
                </a:solidFill>
                <a:cs typeface="Calibri Light"/>
              </a:rPr>
              <a:t>According to NOAA, p</a:t>
            </a:r>
            <a:r>
              <a:rPr lang="en-US" sz="1200" b="1" dirty="0">
                <a:solidFill>
                  <a:srgbClr val="FFFFFF"/>
                </a:solidFill>
              </a:rPr>
              <a:t>lastics that are less than 5 millimeters in length (about the size of a popcorn kernel) are called microplastics.</a:t>
            </a:r>
            <a:r>
              <a:rPr lang="en-US" sz="1200" b="1" dirty="0">
                <a:solidFill>
                  <a:srgbClr val="FFFFFF"/>
                </a:solidFill>
                <a:cs typeface="Calibri Light"/>
              </a:rPr>
              <a:t/>
            </a:r>
            <a:br>
              <a:rPr lang="en-US" sz="1200" b="1" dirty="0">
                <a:solidFill>
                  <a:srgbClr val="FFFFFF"/>
                </a:solidFill>
                <a:cs typeface="Calibri Light"/>
              </a:rPr>
            </a:br>
            <a:endParaRPr lang="en-US" dirty="0"/>
          </a:p>
          <a:p>
            <a:pPr defTabSz="465887">
              <a:defRPr/>
            </a:pPr>
            <a:endParaRPr lang="en-US" baseline="0" dirty="0"/>
          </a:p>
          <a:p>
            <a:r>
              <a:rPr lang="en-US" dirty="0"/>
              <a:t>https://famvin.org/en/2015/02/13/plastic-waste-becomes-currency-developing-countries/</a:t>
            </a:r>
          </a:p>
          <a:p>
            <a:r>
              <a:rPr lang="en-US" dirty="0"/>
              <a:t>http://thedailytelecraft.blogspot.com/2011/04/eco-art-recycled-art.html</a:t>
            </a:r>
          </a:p>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12</a:t>
            </a:fld>
            <a:endParaRPr lang="en-US"/>
          </a:p>
        </p:txBody>
      </p:sp>
    </p:spTree>
    <p:extLst>
      <p:ext uri="{BB962C8B-B14F-4D97-AF65-F5344CB8AC3E}">
        <p14:creationId xmlns:p14="http://schemas.microsoft.com/office/powerpoint/2010/main" val="5254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err="1" smtClean="0"/>
              <a:t>Riverwatch</a:t>
            </a:r>
            <a:r>
              <a:rPr lang="en-US" dirty="0" smtClean="0"/>
              <a:t> Citizen Science, from Buffalo Niagara</a:t>
            </a:r>
            <a:r>
              <a:rPr lang="en-US" baseline="0" dirty="0" smtClean="0"/>
              <a:t> </a:t>
            </a:r>
            <a:r>
              <a:rPr lang="en-US" baseline="0" dirty="0" err="1" smtClean="0"/>
              <a:t>Waterkeeper</a:t>
            </a:r>
            <a:r>
              <a:rPr lang="en-US" dirty="0" smtClean="0"/>
              <a:t>, are conducting water quality monitoring of their streams, including plastics sampling.</a:t>
            </a:r>
            <a:r>
              <a:rPr lang="en-US" baseline="0" dirty="0" smtClean="0"/>
              <a:t>  Though lab analysis has not been completed during the reported pilot phase and thus no results yet.</a:t>
            </a:r>
          </a:p>
          <a:p>
            <a:pPr defTabSz="465887">
              <a:defRPr/>
            </a:pPr>
            <a:endParaRPr lang="en-US" baseline="0" smtClean="0"/>
          </a:p>
          <a:p>
            <a:pPr defTabSz="465887">
              <a:defRPr/>
            </a:pPr>
            <a:r>
              <a:rPr lang="en-US" smtClean="0"/>
              <a:t>There </a:t>
            </a:r>
            <a:r>
              <a:rPr lang="en-US" dirty="0"/>
              <a:t>are two main types of micro</a:t>
            </a:r>
            <a:r>
              <a:rPr lang="en-US" baseline="0" dirty="0"/>
              <a:t>plastics commonly found in the environment. First are microplastics which have broken down from larger items over time and are now of the defining size, less than 5 mm. The second type of microplastic is known as the micro bead. Microbeads (considered “primary microplastics,” because they start life that way)  are small pieces of polyethylene which are added to cosmetics and house hold cleaning products. Together, these are the main sources of microplastics in the environment.</a:t>
            </a:r>
          </a:p>
          <a:p>
            <a:pPr defTabSz="465887">
              <a:defRPr/>
            </a:pPr>
            <a:endParaRPr lang="en-US" baseline="0" dirty="0"/>
          </a:p>
          <a:p>
            <a:pPr marL="0" marR="0" lvl="0" indent="0" algn="l" defTabSz="46588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some disagreement/divergence about classifying microfibers as a microplastic, but they are a concern, all the same. Plastic microfibers enter the water ways through washing clothes that are plastic-based, such as fleeces.   </a:t>
            </a:r>
            <a:endParaRPr lang="en-US" baseline="0" dirty="0"/>
          </a:p>
          <a:p>
            <a:pPr defTabSz="465887">
              <a:defRPr/>
            </a:pPr>
            <a:endParaRPr lang="en-US" baseline="0" dirty="0"/>
          </a:p>
          <a:p>
            <a:pPr defTabSz="465887">
              <a:defRPr/>
            </a:pPr>
            <a:endParaRPr lang="en-US" baseline="0" dirty="0"/>
          </a:p>
          <a:p>
            <a:pPr defTabSz="465887">
              <a:defRPr/>
            </a:pPr>
            <a:endParaRPr lang="en-US" baseline="0" dirty="0"/>
          </a:p>
          <a:p>
            <a:pPr defTabSz="465887">
              <a:defRPr/>
            </a:pPr>
            <a:r>
              <a:rPr lang="en-US" dirty="0"/>
              <a:t>https://en.wikipedia.org/wiki/Talk:Microplastics</a:t>
            </a:r>
          </a:p>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13</a:t>
            </a:fld>
            <a:endParaRPr lang="en-US"/>
          </a:p>
        </p:txBody>
      </p:sp>
    </p:spTree>
    <p:extLst>
      <p:ext uri="{BB962C8B-B14F-4D97-AF65-F5344CB8AC3E}">
        <p14:creationId xmlns:p14="http://schemas.microsoft.com/office/powerpoint/2010/main" val="408350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Some common entry points of micro plastics into the environment, particularly for those of us living inland, are house</a:t>
            </a:r>
            <a:r>
              <a:rPr lang="en-US" baseline="0" dirty="0"/>
              <a:t> hold drains, plastic debris from waste bins and waste water treatment plants. WWTPs do not have the capabilities to filter out the micro plastic particles brought in from surrounding areas due to the very small nature of the plastic particles.  Because of their treatment limitations, microplastics enter our streams and rivers through the treatment center outfalls and can be found on on-farm applications of sewage sludge (which will also find it’s way eventually to our streams through runoff).  </a:t>
            </a:r>
          </a:p>
          <a:p>
            <a:pPr defTabSz="465887">
              <a:defRPr/>
            </a:pPr>
            <a:endParaRPr lang="en-US" baseline="0" dirty="0"/>
          </a:p>
          <a:p>
            <a:pPr defTabSz="465887">
              <a:defRPr/>
            </a:pPr>
            <a:r>
              <a:rPr lang="en-US" baseline="0" dirty="0"/>
              <a:t>Microfibers have been found floating in the air, and are subsequently deposited. A study in Paris estimated </a:t>
            </a:r>
            <a:r>
              <a:rPr lang="en-US" sz="1200" b="0" i="0" kern="1200" dirty="0">
                <a:solidFill>
                  <a:schemeClr val="tx1"/>
                </a:solidFill>
                <a:effectLst/>
                <a:latin typeface="+mn-lt"/>
                <a:ea typeface="+mn-ea"/>
                <a:cs typeface="+mn-cs"/>
              </a:rPr>
              <a:t>that between 3 and 10 tons of fibers are deposited by atmospheric fallout at the scale of the Parisian agglomeration every year (2500 km(2))</a:t>
            </a:r>
            <a:endParaRPr lang="en-US" baseline="0" dirty="0"/>
          </a:p>
          <a:p>
            <a:pPr defTabSz="465887">
              <a:defRPr/>
            </a:pPr>
            <a:endParaRPr lang="en-US" dirty="0"/>
          </a:p>
          <a:p>
            <a:pPr defTabSz="465887">
              <a:defRPr/>
            </a:pPr>
            <a:r>
              <a:rPr lang="en-US" dirty="0"/>
              <a:t>And of course, plastic litter finds its way in our streams and rivers. </a:t>
            </a:r>
          </a:p>
          <a:p>
            <a:pPr defTabSz="465887">
              <a:defRPr/>
            </a:pPr>
            <a:endParaRPr lang="en-US" dirty="0"/>
          </a:p>
          <a:p>
            <a:pPr marL="0" marR="0" lvl="0" indent="0" algn="l" defTabSz="465887" rtl="0" eaLnBrk="1" fontAlgn="auto" latinLnBrk="0" hangingPunct="1">
              <a:lnSpc>
                <a:spcPct val="100000"/>
              </a:lnSpc>
              <a:spcBef>
                <a:spcPts val="0"/>
              </a:spcBef>
              <a:spcAft>
                <a:spcPts val="0"/>
              </a:spcAft>
              <a:buClrTx/>
              <a:buSzTx/>
              <a:buFontTx/>
              <a:buNone/>
              <a:tabLst/>
              <a:defRPr/>
            </a:pPr>
            <a:r>
              <a:rPr lang="en-US" baseline="0" dirty="0"/>
              <a:t>Approximately 8 million metric tons of plastics enter the ocean annually and conservative estimates are that 5.25 trillion plastic particles currently circulate in ocean surface waters. 80% of this is estimated to originate from land sources. Next we’ll take an overall look at what happens to plastics once they are in the environment. </a:t>
            </a:r>
          </a:p>
          <a:p>
            <a:pPr marL="0" marR="0" lvl="0" indent="0" algn="l" defTabSz="465887" rtl="0" eaLnBrk="1" fontAlgn="auto" latinLnBrk="0" hangingPunct="1">
              <a:lnSpc>
                <a:spcPct val="100000"/>
              </a:lnSpc>
              <a:spcBef>
                <a:spcPts val="0"/>
              </a:spcBef>
              <a:spcAft>
                <a:spcPts val="0"/>
              </a:spcAft>
              <a:buClrTx/>
              <a:buSzTx/>
              <a:buFontTx/>
              <a:buNone/>
              <a:tabLst/>
              <a:defRPr/>
            </a:pPr>
            <a:endParaRPr lang="en-US" baseline="0" dirty="0"/>
          </a:p>
          <a:p>
            <a:pPr defTabSz="465887">
              <a:defRPr/>
            </a:pPr>
            <a:endParaRPr lang="en-US" dirty="0"/>
          </a:p>
          <a:p>
            <a:pPr defTabSz="465887">
              <a:defRPr/>
            </a:pPr>
            <a:endParaRPr lang="en-US" dirty="0"/>
          </a:p>
          <a:p>
            <a:pPr defTabSz="465887">
              <a:defRPr/>
            </a:pPr>
            <a:r>
              <a:rPr lang="en-US" dirty="0"/>
              <a:t>https://mr-taylor-sch3u-irp.wikispaces.com/Water+Pollution+%26+Safe+Drinking+Water</a:t>
            </a:r>
          </a:p>
          <a:p>
            <a:pPr defTabSz="465887">
              <a:defRPr/>
            </a:pPr>
            <a:r>
              <a:rPr lang="en-US" dirty="0"/>
              <a:t>https://www.ncbi.nlm.nih.gov/pubmed/26787549</a:t>
            </a:r>
          </a:p>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14</a:t>
            </a:fld>
            <a:endParaRPr lang="en-US"/>
          </a:p>
        </p:txBody>
      </p:sp>
    </p:spTree>
    <p:extLst>
      <p:ext uri="{BB962C8B-B14F-4D97-AF65-F5344CB8AC3E}">
        <p14:creationId xmlns:p14="http://schemas.microsoft.com/office/powerpoint/2010/main" val="4158543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Micro plastics are not a new problem</a:t>
            </a:r>
            <a:r>
              <a:rPr lang="en-US" baseline="0" dirty="0"/>
              <a:t> however not a lot of attention had been paid to them in the past. We are just now beginning to tackle the root cause of these problems. The micro bead free waters act of 2015, which we’ll talk about later, is one of the first steps in taking action to address the issue. </a:t>
            </a:r>
            <a:endParaRPr lang="en-US" dirty="0"/>
          </a:p>
          <a:p>
            <a:pPr marL="171450" indent="-228600">
              <a:lnSpc>
                <a:spcPct val="90000"/>
              </a:lnSpc>
              <a:spcBef>
                <a:spcPts val="750"/>
              </a:spcBef>
              <a:buChar char="•"/>
            </a:pPr>
            <a:r>
              <a:rPr lang="en-US" dirty="0"/>
              <a:t>Although microplastics have been around for a long time, it is only recently that scientists and the public have become aware of just how serious the problem is. </a:t>
            </a:r>
          </a:p>
          <a:p>
            <a:pPr marL="514350" lvl="1" indent="-228600">
              <a:lnSpc>
                <a:spcPct val="90000"/>
              </a:lnSpc>
              <a:spcBef>
                <a:spcPts val="375"/>
              </a:spcBef>
              <a:buChar char="•"/>
            </a:pPr>
            <a:r>
              <a:rPr lang="en-US" dirty="0"/>
              <a:t>The microplastics from breakdown of larger items find their way into our local streams and rivers, soils and ultimately oceans, coming from plastics discarded long ago. Most plastic pollution originates on land, and flows downstream. </a:t>
            </a:r>
          </a:p>
          <a:p>
            <a:pPr marL="514350" lvl="1" indent="-228600">
              <a:lnSpc>
                <a:spcPct val="90000"/>
              </a:lnSpc>
              <a:spcBef>
                <a:spcPts val="375"/>
              </a:spcBef>
              <a:buChar char="•"/>
            </a:pPr>
            <a:r>
              <a:rPr lang="en-US" dirty="0"/>
              <a:t>Plastic microbeads appeared in personal care products about 50 years ago, with plastics increasingly replacing natural ingredients. </a:t>
            </a:r>
          </a:p>
          <a:p>
            <a:pPr marL="171450" indent="-228600">
              <a:lnSpc>
                <a:spcPct val="90000"/>
              </a:lnSpc>
              <a:spcBef>
                <a:spcPts val="750"/>
              </a:spcBef>
              <a:buChar char="•"/>
            </a:pPr>
            <a:endParaRPr lang="en-US" dirty="0"/>
          </a:p>
          <a:p>
            <a:pPr marL="171450" indent="-228600">
              <a:lnSpc>
                <a:spcPct val="90000"/>
              </a:lnSpc>
              <a:spcBef>
                <a:spcPts val="750"/>
              </a:spcBef>
              <a:buChar char="•"/>
            </a:pPr>
            <a:r>
              <a:rPr lang="en-US" dirty="0"/>
              <a:t>As recently as 2012, awareness of microplastics was still relatively low. </a:t>
            </a:r>
          </a:p>
          <a:p>
            <a:pPr marL="171450" indent="-228600">
              <a:lnSpc>
                <a:spcPct val="90000"/>
              </a:lnSpc>
              <a:spcBef>
                <a:spcPts val="750"/>
              </a:spcBef>
              <a:buChar char="•"/>
            </a:pP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448CA76F-A91B-A942-9A05-B37830632A6C}" type="slidenum">
              <a:rPr lang="en-US" smtClean="0"/>
              <a:t>15</a:t>
            </a:fld>
            <a:endParaRPr lang="en-US"/>
          </a:p>
        </p:txBody>
      </p:sp>
    </p:spTree>
    <p:extLst>
      <p:ext uri="{BB962C8B-B14F-4D97-AF65-F5344CB8AC3E}">
        <p14:creationId xmlns:p14="http://schemas.microsoft.com/office/powerpoint/2010/main" val="2005326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Browne</a:t>
            </a:r>
            <a:r>
              <a:rPr lang="en-US" baseline="0" dirty="0" smtClean="0"/>
              <a:t> MA, </a:t>
            </a:r>
            <a:r>
              <a:rPr lang="en-US" baseline="0" dirty="0" err="1" smtClean="0"/>
              <a:t>Niven</a:t>
            </a:r>
            <a:r>
              <a:rPr lang="en-US" baseline="0" dirty="0" smtClean="0"/>
              <a:t> ST, Galloway TS, Rowland SJ, Thompson RC.  Microplastic moves pollutants and additives to worms, reducing functions linked to health and biodiversity.  CURRENT BIOLOGY 2013, 23, 2388-2392.</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16</a:t>
            </a:fld>
            <a:endParaRPr lang="en-US"/>
          </a:p>
        </p:txBody>
      </p:sp>
    </p:spTree>
    <p:extLst>
      <p:ext uri="{BB962C8B-B14F-4D97-AF65-F5344CB8AC3E}">
        <p14:creationId xmlns:p14="http://schemas.microsoft.com/office/powerpoint/2010/main" val="159675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Teuten</a:t>
            </a:r>
            <a:r>
              <a:rPr lang="en-US" baseline="0" dirty="0" smtClean="0"/>
              <a:t> EL, </a:t>
            </a:r>
            <a:r>
              <a:rPr lang="en-US" baseline="0" dirty="0" err="1" smtClean="0"/>
              <a:t>Saquing</a:t>
            </a:r>
            <a:r>
              <a:rPr lang="en-US" baseline="0" dirty="0" smtClean="0"/>
              <a:t> JV, </a:t>
            </a:r>
            <a:r>
              <a:rPr lang="en-US" baseline="0" dirty="0" err="1" smtClean="0"/>
              <a:t>Knappe</a:t>
            </a:r>
            <a:r>
              <a:rPr lang="en-US" baseline="0" dirty="0" smtClean="0"/>
              <a:t> DRU, et al.  Transport and release of chemicals from plastics to the environment and to wildlife.  Philosophical Transactions of The Royal Society.  2009, 364, 2027-2045.</a:t>
            </a:r>
          </a:p>
          <a:p>
            <a:r>
              <a:rPr lang="en-US" baseline="0" dirty="0" smtClean="0"/>
              <a:t>This paper includes authors from England, Scotland, USA, Sweden, Japan, Vietnam, Cambodia, The </a:t>
            </a:r>
            <a:r>
              <a:rPr lang="en-US" baseline="0" dirty="0" err="1" smtClean="0"/>
              <a:t>Phillipines</a:t>
            </a:r>
            <a:r>
              <a:rPr lang="en-US" baseline="0" dirty="0" smtClean="0"/>
              <a:t>, </a:t>
            </a:r>
            <a:r>
              <a:rPr lang="en-US" baseline="0" dirty="0" err="1" smtClean="0"/>
              <a:t>Thaliland</a:t>
            </a:r>
            <a:r>
              <a:rPr lang="en-US" baseline="0" dirty="0" smtClean="0"/>
              <a:t>, Malaysia, LAO People’s Democratic Republic.</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20</a:t>
            </a:fld>
            <a:endParaRPr lang="en-US"/>
          </a:p>
        </p:txBody>
      </p:sp>
    </p:spTree>
    <p:extLst>
      <p:ext uri="{BB962C8B-B14F-4D97-AF65-F5344CB8AC3E}">
        <p14:creationId xmlns:p14="http://schemas.microsoft.com/office/powerpoint/2010/main" val="3998810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pollutant interaction concerns with plastics that are being explored through research. </a:t>
            </a:r>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21</a:t>
            </a:fld>
            <a:endParaRPr lang="en-US"/>
          </a:p>
        </p:txBody>
      </p:sp>
    </p:spTree>
    <p:extLst>
      <p:ext uri="{BB962C8B-B14F-4D97-AF65-F5344CB8AC3E}">
        <p14:creationId xmlns:p14="http://schemas.microsoft.com/office/powerpoint/2010/main" val="184668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5887" rtl="0" eaLnBrk="1" fontAlgn="auto" latinLnBrk="0" hangingPunct="1">
              <a:lnSpc>
                <a:spcPct val="100000"/>
              </a:lnSpc>
              <a:spcBef>
                <a:spcPts val="0"/>
              </a:spcBef>
              <a:spcAft>
                <a:spcPts val="0"/>
              </a:spcAft>
              <a:buClrTx/>
              <a:buSzTx/>
              <a:buFontTx/>
              <a:buNone/>
              <a:tabLst/>
              <a:defRPr/>
            </a:pPr>
            <a:r>
              <a:rPr lang="en-US" dirty="0"/>
              <a:t>There is growing concern that micro plastics are present in the food chain. These Zoo</a:t>
            </a:r>
            <a:r>
              <a:rPr lang="en-US" baseline="0" dirty="0"/>
              <a:t>plankton can mistake the plastic for food and ingest the tiny particles. Fish then feed on this plankton which could introduce the particles to the fish. As we move up the food chain the particles concentrate through a process known as bioaccumulation.  This </a:t>
            </a:r>
            <a:r>
              <a:rPr lang="en-US" dirty="0"/>
              <a:t>has the potential for increasing public exposure to harmful chemicals through seafood consumption.</a:t>
            </a:r>
          </a:p>
          <a:p>
            <a:pPr defTabSz="465887">
              <a:defRPr/>
            </a:pPr>
            <a:endParaRPr lang="en-US" baseline="0" dirty="0"/>
          </a:p>
          <a:p>
            <a:pPr defTabSz="465887">
              <a:defRPr/>
            </a:pPr>
            <a:endParaRPr lang="en-US" baseline="0" dirty="0"/>
          </a:p>
          <a:p>
            <a:pPr defTabSz="465887">
              <a:defRPr/>
            </a:pPr>
            <a:r>
              <a:rPr lang="en-US" baseline="0" dirty="0"/>
              <a:t> </a:t>
            </a:r>
          </a:p>
          <a:p>
            <a:r>
              <a:rPr lang="en-US" dirty="0"/>
              <a:t>https://kids-book-club.wikispaces.com/Down%2C+Down%2C+Down</a:t>
            </a:r>
          </a:p>
          <a:p>
            <a:r>
              <a:rPr lang="en-US" dirty="0"/>
              <a:t>https://commons.wikimedia.org/wiki/File:Fish_in_Okinawa_Churaumi_Aquarium.JPG</a:t>
            </a:r>
          </a:p>
          <a:p>
            <a:pPr defTabSz="465887">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22</a:t>
            </a:fld>
            <a:endParaRPr lang="en-US"/>
          </a:p>
        </p:txBody>
      </p:sp>
    </p:spTree>
    <p:extLst>
      <p:ext uri="{BB962C8B-B14F-4D97-AF65-F5344CB8AC3E}">
        <p14:creationId xmlns:p14="http://schemas.microsoft.com/office/powerpoint/2010/main" val="3307403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studies continue… read above slide. </a:t>
            </a:r>
            <a:endParaRPr lang="en-US" dirty="0" smtClean="0"/>
          </a:p>
          <a:p>
            <a:r>
              <a:rPr lang="en-US" dirty="0" err="1" smtClean="0"/>
              <a:t>Adborbed</a:t>
            </a:r>
            <a:r>
              <a:rPr lang="en-US" dirty="0" smtClean="0"/>
              <a:t> pollutants include </a:t>
            </a:r>
            <a:r>
              <a:rPr lang="en-US" b="1" dirty="0" smtClean="0"/>
              <a:t>Polychlorinated biphenyls </a:t>
            </a:r>
            <a:r>
              <a:rPr lang="en-US" dirty="0" smtClean="0"/>
              <a:t>(carcinogenic),</a:t>
            </a:r>
            <a:r>
              <a:rPr lang="en-US" baseline="0" dirty="0" smtClean="0"/>
              <a:t> </a:t>
            </a:r>
            <a:r>
              <a:rPr lang="en-US" b="1" baseline="0" dirty="0" smtClean="0"/>
              <a:t>polycyclic aromatic hydrocarbons </a:t>
            </a:r>
            <a:r>
              <a:rPr lang="en-US" baseline="0" dirty="0" smtClean="0"/>
              <a:t>(carcinogenic, developmental), </a:t>
            </a:r>
            <a:r>
              <a:rPr lang="en-US" b="1" baseline="0" dirty="0" err="1" smtClean="0"/>
              <a:t>organochlorine</a:t>
            </a:r>
            <a:r>
              <a:rPr lang="en-US" b="1" baseline="0" dirty="0" smtClean="0"/>
              <a:t> pesticides </a:t>
            </a:r>
            <a:r>
              <a:rPr lang="en-US" baseline="0" dirty="0" smtClean="0"/>
              <a:t>(carcinogenic, </a:t>
            </a:r>
            <a:r>
              <a:rPr lang="en-US" baseline="0" dirty="0" err="1" smtClean="0"/>
              <a:t>neurotxic</a:t>
            </a:r>
            <a:r>
              <a:rPr lang="en-US" baseline="0" dirty="0" smtClean="0"/>
              <a:t>, endocrine, </a:t>
            </a:r>
            <a:r>
              <a:rPr lang="en-US" baseline="0" dirty="0" err="1" smtClean="0"/>
              <a:t>reprodutive</a:t>
            </a:r>
            <a:r>
              <a:rPr lang="en-US" baseline="0" dirty="0" smtClean="0"/>
              <a:t>/</a:t>
            </a:r>
            <a:r>
              <a:rPr lang="en-US" baseline="0" dirty="0" err="1" smtClean="0"/>
              <a:t>develpmental</a:t>
            </a:r>
            <a:r>
              <a:rPr lang="en-US" baseline="0" dirty="0" smtClean="0"/>
              <a:t>), </a:t>
            </a:r>
            <a:r>
              <a:rPr lang="en-US" b="1" baseline="0" dirty="0" smtClean="0"/>
              <a:t>cadmium </a:t>
            </a:r>
            <a:r>
              <a:rPr lang="en-US" b="0" baseline="0" dirty="0" smtClean="0"/>
              <a:t>(carcinogenic, renal toxic)</a:t>
            </a:r>
            <a:r>
              <a:rPr lang="en-US" baseline="0" dirty="0" smtClean="0"/>
              <a:t>, </a:t>
            </a:r>
            <a:r>
              <a:rPr lang="en-US" b="1" baseline="0" dirty="0" smtClean="0"/>
              <a:t>chromium </a:t>
            </a:r>
            <a:r>
              <a:rPr lang="en-US" b="0" baseline="0" dirty="0" smtClean="0"/>
              <a:t>(carcinogenic)</a:t>
            </a:r>
            <a:r>
              <a:rPr lang="en-US" baseline="0" dirty="0" smtClean="0"/>
              <a:t>, </a:t>
            </a:r>
            <a:r>
              <a:rPr lang="en-US" b="1" baseline="0" dirty="0" smtClean="0"/>
              <a:t>lead</a:t>
            </a:r>
            <a:r>
              <a:rPr lang="en-US" b="0" baseline="0" dirty="0" smtClean="0"/>
              <a:t> (neurotoxic)</a:t>
            </a:r>
            <a:endParaRPr lang="en-US" b="1" dirty="0"/>
          </a:p>
        </p:txBody>
      </p:sp>
      <p:sp>
        <p:nvSpPr>
          <p:cNvPr id="4" name="Slide Number Placeholder 3"/>
          <p:cNvSpPr>
            <a:spLocks noGrp="1"/>
          </p:cNvSpPr>
          <p:nvPr>
            <p:ph type="sldNum" sz="quarter" idx="10"/>
          </p:nvPr>
        </p:nvSpPr>
        <p:spPr/>
        <p:txBody>
          <a:bodyPr/>
          <a:lstStyle/>
          <a:p>
            <a:fld id="{448CA76F-A91B-A942-9A05-B37830632A6C}" type="slidenum">
              <a:rPr lang="en-US" smtClean="0"/>
              <a:t>23</a:t>
            </a:fld>
            <a:endParaRPr lang="en-US"/>
          </a:p>
        </p:txBody>
      </p:sp>
    </p:spTree>
    <p:extLst>
      <p:ext uri="{BB962C8B-B14F-4D97-AF65-F5344CB8AC3E}">
        <p14:creationId xmlns:p14="http://schemas.microsoft.com/office/powerpoint/2010/main" val="2644169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Microplastics have also recently been found in human waste.  An Austrian study tested 8 humans’ stool samples for 10 different types of plastic and found 9 of them in </a:t>
            </a:r>
            <a:r>
              <a:rPr lang="en-US" sz="1200" dirty="0">
                <a:solidFill>
                  <a:srgbClr val="FF0000"/>
                </a:solidFill>
                <a:cs typeface="Calibri"/>
              </a:rPr>
              <a:t>all the subjects</a:t>
            </a:r>
            <a:r>
              <a:rPr lang="en-US" dirty="0"/>
              <a:t>, most commonly PET and polypropylene, which are common in plastic food wrappers and synthetic clothing.    What we don’t know yet, are the exact sources of the plastic.  </a:t>
            </a:r>
          </a:p>
          <a:p>
            <a:endParaRPr lang="en-US" dirty="0"/>
          </a:p>
          <a:p>
            <a:endParaRPr lang="en-US" dirty="0"/>
          </a:p>
          <a:p>
            <a:endParaRPr lang="en-US" dirty="0"/>
          </a:p>
          <a:p>
            <a:endParaRPr lang="en-US" dirty="0"/>
          </a:p>
          <a:p>
            <a:r>
              <a:rPr lang="en-US" dirty="0"/>
              <a:t>https:/</a:t>
            </a:r>
            <a:r>
              <a:rPr lang="en-US" dirty="0" smtClean="0"/>
              <a:t>/</a:t>
            </a:r>
            <a:r>
              <a:rPr lang="en-US" dirty="0" err="1" smtClean="0"/>
              <a:t>tpw.nationalgeographic.com</a:t>
            </a:r>
            <a:r>
              <a:rPr lang="en-US" dirty="0"/>
              <a:t>/environment/2018/10/news-plastics-microplastics-human-feces/</a:t>
            </a:r>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24</a:t>
            </a:fld>
            <a:endParaRPr lang="en-US"/>
          </a:p>
        </p:txBody>
      </p:sp>
    </p:spTree>
    <p:extLst>
      <p:ext uri="{BB962C8B-B14F-4D97-AF65-F5344CB8AC3E}">
        <p14:creationId xmlns:p14="http://schemas.microsoft.com/office/powerpoint/2010/main" val="423469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data from AAAS Science</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2</a:t>
            </a:fld>
            <a:endParaRPr lang="en-US"/>
          </a:p>
        </p:txBody>
      </p:sp>
    </p:spTree>
    <p:extLst>
      <p:ext uri="{BB962C8B-B14F-4D97-AF65-F5344CB8AC3E}">
        <p14:creationId xmlns:p14="http://schemas.microsoft.com/office/powerpoint/2010/main" val="765603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5887" rtl="0" eaLnBrk="1" fontAlgn="auto" latinLnBrk="0" hangingPunct="1">
              <a:lnSpc>
                <a:spcPct val="100000"/>
              </a:lnSpc>
              <a:spcBef>
                <a:spcPts val="0"/>
              </a:spcBef>
              <a:spcAft>
                <a:spcPts val="0"/>
              </a:spcAft>
              <a:buClrTx/>
              <a:buSzTx/>
              <a:buFontTx/>
              <a:buNone/>
              <a:tabLst/>
              <a:defRPr/>
            </a:pPr>
            <a:r>
              <a:rPr lang="en-US" dirty="0"/>
              <a:t>When discussing the problem, remember that the impact of micro plastics on the environment is not yet fully understood. Standardized</a:t>
            </a:r>
            <a:r>
              <a:rPr lang="en-US" baseline="0" dirty="0"/>
              <a:t> micro plastic testing protocols are just now being developed to quantify the problem globally. NOAA, the National Oceanic and Atmospheric Administration is helping to develop these protocols. This is an important fact, as fully developed information can be difficult to obtain, while, at the same time, common sense tells us that plastic trash and debris in the oceans is not a good thing. From a human standpoint, though, our exposure to plastics in wrappers and containers may be a far larger threat than the ingestion of microplastics. </a:t>
            </a:r>
          </a:p>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25</a:t>
            </a:fld>
            <a:endParaRPr lang="en-US"/>
          </a:p>
        </p:txBody>
      </p:sp>
    </p:spTree>
    <p:extLst>
      <p:ext uri="{BB962C8B-B14F-4D97-AF65-F5344CB8AC3E}">
        <p14:creationId xmlns:p14="http://schemas.microsoft.com/office/powerpoint/2010/main" val="1891391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5887" rtl="0" eaLnBrk="1" fontAlgn="auto" latinLnBrk="0" hangingPunct="1">
              <a:lnSpc>
                <a:spcPct val="100000"/>
              </a:lnSpc>
              <a:spcBef>
                <a:spcPts val="0"/>
              </a:spcBef>
              <a:spcAft>
                <a:spcPts val="0"/>
              </a:spcAft>
              <a:buClrTx/>
              <a:buSzTx/>
              <a:buFontTx/>
              <a:buNone/>
              <a:tabLst/>
              <a:defRPr/>
            </a:pPr>
            <a:r>
              <a:rPr lang="en-US" dirty="0"/>
              <a:t>When discussing the problem, remember that the impact of micro plastics on the environment is not yet fully understood. Standardized</a:t>
            </a:r>
            <a:r>
              <a:rPr lang="en-US" baseline="0" dirty="0"/>
              <a:t> micro plastic testing protocols are just now being developed to quantify the problem globally. NOAA, the National Oceanic and Atmospheric Administration is helping to develop these protocols. This is an important fact, as fully developed information can be difficult to obtain, while, at the same time, common sense tells us that plastic trash and debris in the oceans is not a good thing. From a human standpoint, though, our exposure to plastics in wrappers and containers may be a far larger threat than the ingestion of microplastics. </a:t>
            </a:r>
          </a:p>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26</a:t>
            </a:fld>
            <a:endParaRPr lang="en-US"/>
          </a:p>
        </p:txBody>
      </p:sp>
    </p:spTree>
    <p:extLst>
      <p:ext uri="{BB962C8B-B14F-4D97-AF65-F5344CB8AC3E}">
        <p14:creationId xmlns:p14="http://schemas.microsoft.com/office/powerpoint/2010/main" val="1891391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categories of solutions that we’ll highlight:  Regulatory, individual action, community action and emerging technologies that help to address the issue. </a:t>
            </a:r>
          </a:p>
        </p:txBody>
      </p:sp>
      <p:sp>
        <p:nvSpPr>
          <p:cNvPr id="4" name="Slide Number Placeholder 3"/>
          <p:cNvSpPr>
            <a:spLocks noGrp="1"/>
          </p:cNvSpPr>
          <p:nvPr>
            <p:ph type="sldNum" sz="quarter" idx="10"/>
          </p:nvPr>
        </p:nvSpPr>
        <p:spPr/>
        <p:txBody>
          <a:bodyPr/>
          <a:lstStyle/>
          <a:p>
            <a:fld id="{448CA76F-A91B-A942-9A05-B37830632A6C}" type="slidenum">
              <a:rPr lang="en-US" smtClean="0"/>
              <a:t>28</a:t>
            </a:fld>
            <a:endParaRPr lang="en-US"/>
          </a:p>
        </p:txBody>
      </p:sp>
    </p:spTree>
    <p:extLst>
      <p:ext uri="{BB962C8B-B14F-4D97-AF65-F5344CB8AC3E}">
        <p14:creationId xmlns:p14="http://schemas.microsoft.com/office/powerpoint/2010/main" val="1665982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work is being done to see if bacteria can degrade plastics.  Because bacteria and fungi did not evolve in conjunction with plastics, it was long thought that no living organisms would attack plastics…but perhaps this is not an absolute? </a:t>
            </a:r>
          </a:p>
          <a:p>
            <a:endParaRPr lang="en-US" dirty="0"/>
          </a:p>
          <a:p>
            <a:r>
              <a:rPr lang="en-US" dirty="0"/>
              <a:t>https://phys.org/news/2016-03-plastic-munching-bacteria-fuel-recycling-</a:t>
            </a:r>
            <a:r>
              <a:rPr lang="en-US" dirty="0" smtClean="0"/>
              <a:t>revolution.html</a:t>
            </a:r>
          </a:p>
        </p:txBody>
      </p:sp>
      <p:sp>
        <p:nvSpPr>
          <p:cNvPr id="4" name="Slide Number Placeholder 3"/>
          <p:cNvSpPr>
            <a:spLocks noGrp="1"/>
          </p:cNvSpPr>
          <p:nvPr>
            <p:ph type="sldNum" sz="quarter" idx="10"/>
          </p:nvPr>
        </p:nvSpPr>
        <p:spPr/>
        <p:txBody>
          <a:bodyPr/>
          <a:lstStyle/>
          <a:p>
            <a:fld id="{448CA76F-A91B-A942-9A05-B37830632A6C}" type="slidenum">
              <a:rPr lang="en-US" smtClean="0"/>
              <a:t>29</a:t>
            </a:fld>
            <a:endParaRPr lang="en-US"/>
          </a:p>
        </p:txBody>
      </p:sp>
    </p:spTree>
    <p:extLst>
      <p:ext uri="{BB962C8B-B14F-4D97-AF65-F5344CB8AC3E}">
        <p14:creationId xmlns:p14="http://schemas.microsoft.com/office/powerpoint/2010/main" val="3974806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date, there have been 73 bills introduced in state legislatures regarding the use of plastic bags.  California was first state to enact a bag ban, then followed Hawaii.  </a:t>
            </a:r>
          </a:p>
          <a:p>
            <a:pPr marL="342900" lvl="1" indent="0">
              <a:buNone/>
            </a:pPr>
            <a:endParaRPr lang="en-US" dirty="0"/>
          </a:p>
          <a:p>
            <a:pPr marL="342900" lvl="1" indent="0">
              <a:buNone/>
            </a:pPr>
            <a:r>
              <a:rPr lang="en-US" dirty="0"/>
              <a:t>Cities with bag bans: Austin, Tx, Boston, MA, Chicago, IL, Los Angeles, CA, San </a:t>
            </a:r>
            <a:r>
              <a:rPr lang="en-US" dirty="0" err="1"/>
              <a:t>Franciso</a:t>
            </a:r>
            <a:r>
              <a:rPr lang="en-US" dirty="0"/>
              <a:t>, Ca , Seattle, WA</a:t>
            </a:r>
            <a:endParaRPr lang="en-US" dirty="0">
              <a:cs typeface="Calibri"/>
            </a:endParaRPr>
          </a:p>
          <a:p>
            <a:pPr marL="342900" lvl="1" indent="0">
              <a:buNone/>
            </a:pPr>
            <a:r>
              <a:rPr lang="en-US" dirty="0"/>
              <a:t>Cities with bag fee: Boulder, Co, Brownsville, TX, Montgomery </a:t>
            </a:r>
            <a:r>
              <a:rPr lang="en-US" dirty="0" err="1"/>
              <a:t>Cty</a:t>
            </a:r>
            <a:r>
              <a:rPr lang="en-US" dirty="0"/>
              <a:t>, MD, New York, NY, Portland, ME, DCC. </a:t>
            </a:r>
          </a:p>
          <a:p>
            <a:endParaRPr lang="en-US" dirty="0"/>
          </a:p>
          <a:p>
            <a:r>
              <a:rPr lang="en-US" dirty="0"/>
              <a:t>In 1991,  In 1991, </a:t>
            </a:r>
            <a:r>
              <a:rPr lang="en-US" b="1" dirty="0"/>
              <a:t>Maine </a:t>
            </a:r>
            <a:r>
              <a:rPr lang="en-US" dirty="0"/>
              <a:t>became the first state to enact legislation requiring recycling efforts at retail stores. The law prevents retailers from supplying plastic bags unless they provide a convenient storefront receptacle to ensure used bags are collected and recycled. Since then at least four other states—</a:t>
            </a:r>
            <a:r>
              <a:rPr lang="en-US" b="1" dirty="0"/>
              <a:t>California, Delaware, New York and Rhode Island</a:t>
            </a:r>
            <a:r>
              <a:rPr lang="en-US" dirty="0"/>
              <a:t>— and the </a:t>
            </a:r>
            <a:r>
              <a:rPr lang="en-US" b="1" dirty="0"/>
              <a:t>District of Columbia</a:t>
            </a:r>
            <a:r>
              <a:rPr lang="en-US" dirty="0"/>
              <a:t> have followed suit. </a:t>
            </a:r>
            <a:endParaRPr lang="en-US" dirty="0">
              <a:cs typeface="Calibri"/>
            </a:endParaRPr>
          </a:p>
          <a:p>
            <a:r>
              <a:rPr lang="en-US" dirty="0"/>
              <a:t>http://www.ncsl.org/research/environment-and-natural-resources/plastic-bag-legislation.aspx</a:t>
            </a:r>
          </a:p>
        </p:txBody>
      </p:sp>
      <p:sp>
        <p:nvSpPr>
          <p:cNvPr id="4" name="Slide Number Placeholder 3"/>
          <p:cNvSpPr>
            <a:spLocks noGrp="1"/>
          </p:cNvSpPr>
          <p:nvPr>
            <p:ph type="sldNum" sz="quarter" idx="10"/>
          </p:nvPr>
        </p:nvSpPr>
        <p:spPr/>
        <p:txBody>
          <a:bodyPr/>
          <a:lstStyle/>
          <a:p>
            <a:fld id="{448CA76F-A91B-A942-9A05-B37830632A6C}" type="slidenum">
              <a:rPr lang="en-US" smtClean="0"/>
              <a:t>30</a:t>
            </a:fld>
            <a:endParaRPr lang="en-US"/>
          </a:p>
        </p:txBody>
      </p:sp>
    </p:spTree>
    <p:extLst>
      <p:ext uri="{BB962C8B-B14F-4D97-AF65-F5344CB8AC3E}">
        <p14:creationId xmlns:p14="http://schemas.microsoft.com/office/powerpoint/2010/main" val="2261239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Woldemar</a:t>
            </a:r>
            <a:r>
              <a:rPr lang="en-US" dirty="0" smtClean="0"/>
              <a:t> </a:t>
            </a:r>
            <a:r>
              <a:rPr lang="en-US" dirty="0" err="1" smtClean="0"/>
              <a:t>d’Ambrieres</a:t>
            </a:r>
            <a:r>
              <a:rPr lang="en-US" dirty="0" smtClean="0"/>
              <a:t>.</a:t>
            </a:r>
            <a:r>
              <a:rPr lang="en-US" baseline="0" dirty="0" smtClean="0"/>
              <a:t>  Plastics recycling worldwide: Current overview and desirable changes.  Field Actions Science Reports, 2019, Special Issue: Reinventing Plastics., pp12-21.</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32</a:t>
            </a:fld>
            <a:endParaRPr lang="en-US"/>
          </a:p>
        </p:txBody>
      </p:sp>
    </p:spTree>
    <p:extLst>
      <p:ext uri="{BB962C8B-B14F-4D97-AF65-F5344CB8AC3E}">
        <p14:creationId xmlns:p14="http://schemas.microsoft.com/office/powerpoint/2010/main" val="4126576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Berkeley’s Lawrence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33</a:t>
            </a:fld>
            <a:endParaRPr lang="en-US"/>
          </a:p>
        </p:txBody>
      </p:sp>
    </p:spTree>
    <p:extLst>
      <p:ext uri="{BB962C8B-B14F-4D97-AF65-F5344CB8AC3E}">
        <p14:creationId xmlns:p14="http://schemas.microsoft.com/office/powerpoint/2010/main" val="152495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Medical industry to change packaging to pure plastics</a:t>
            </a:r>
            <a:r>
              <a:rPr lang="en-US" baseline="0" dirty="0" smtClean="0"/>
              <a:t> that can be recycled.</a:t>
            </a:r>
          </a:p>
          <a:p>
            <a:r>
              <a:rPr lang="en-US" baseline="0" dirty="0" smtClean="0"/>
              <a:t>Asian countries will soon either refuse plastics or will only accept a single type plastic, except India.</a:t>
            </a:r>
          </a:p>
          <a:p>
            <a:r>
              <a:rPr lang="en-US" baseline="0" dirty="0" smtClean="0"/>
              <a:t>Before the supplier of plastics would be paid for recycling; now companies must pay to have their materials recycled.</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34</a:t>
            </a:fld>
            <a:endParaRPr lang="en-US"/>
          </a:p>
        </p:txBody>
      </p:sp>
    </p:spTree>
    <p:extLst>
      <p:ext uri="{BB962C8B-B14F-4D97-AF65-F5344CB8AC3E}">
        <p14:creationId xmlns:p14="http://schemas.microsoft.com/office/powerpoint/2010/main" val="3495203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Geyer</a:t>
            </a:r>
          </a:p>
          <a:p>
            <a:r>
              <a:rPr lang="en-US" dirty="0" smtClean="0"/>
              <a:t>From California EPA – Air Resources Board: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consumer products regulation applies not only to “household products” used by individual consumers around their homes, but it also applies to products that are commonly known as “institutional products” or “industrial and institutional (I&amp;I) products.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Establishments” include, but are not limited to, government agencies, factories, schools, hospitals, sanitariums, prisons, restaurants, hotels, stores, automobile service and parts centers, health clubs, theaters, or transportation companies.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“Institutional Product” does not include household products and products that are incorporated into or used exclusively in the manufacture or construction of the goods or commodities at the site of the establishment.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37</a:t>
            </a:fld>
            <a:endParaRPr lang="en-US"/>
          </a:p>
        </p:txBody>
      </p:sp>
    </p:spTree>
    <p:extLst>
      <p:ext uri="{BB962C8B-B14F-4D97-AF65-F5344CB8AC3E}">
        <p14:creationId xmlns:p14="http://schemas.microsoft.com/office/powerpoint/2010/main" val="3699865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65887">
              <a:lnSpc>
                <a:spcPct val="90000"/>
              </a:lnSpc>
              <a:spcBef>
                <a:spcPts val="750"/>
              </a:spcBef>
              <a:buNone/>
              <a:defRPr/>
            </a:pPr>
            <a:r>
              <a:rPr lang="en-US" dirty="0"/>
              <a:t>Refuse and reduce when possible.  Look for products that use less packaging. Packaging contributes huge amounts of plastics that end up in the environment and eventually be broken down into microplastics. </a:t>
            </a:r>
            <a:endParaRPr lang="en-US" dirty="0">
              <a:cs typeface="Calibri"/>
            </a:endParaRPr>
          </a:p>
          <a:p>
            <a:pPr defTabSz="465887">
              <a:defRPr/>
            </a:pPr>
            <a:r>
              <a:rPr lang="en-US" dirty="0"/>
              <a:t>While</a:t>
            </a:r>
            <a:r>
              <a:rPr lang="en-US" baseline="0" dirty="0"/>
              <a:t> most plastics can be recycled, studies have shown that a large percentage of them are not recycled and add to the over all amount of micro plastics being introduced into the environment. Reusable containers along with alternative eco friendly materials can help reduce the problem.</a:t>
            </a:r>
            <a:endParaRPr lang="en-US" dirty="0">
              <a:cs typeface="Calibri"/>
            </a:endParaRPr>
          </a:p>
          <a:p>
            <a:pPr defTabSz="465887">
              <a:defRPr/>
            </a:pPr>
            <a:r>
              <a:rPr lang="en-US" dirty="0"/>
              <a:t>http://www.dudeiwantthat.com/gear/food-drink/abeego-beeswax-food-storage-wrap.asp</a:t>
            </a:r>
            <a:endParaRPr lang="en-US" dirty="0">
              <a:cs typeface="Calibri"/>
            </a:endParaRPr>
          </a:p>
          <a:p>
            <a:pPr defTabSz="465887">
              <a:defRPr/>
            </a:pPr>
            <a:r>
              <a:rPr lang="en-US" dirty="0"/>
              <a:t>https://abeego.com/</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38</a:t>
            </a:fld>
            <a:endParaRPr lang="en-US"/>
          </a:p>
        </p:txBody>
      </p:sp>
    </p:spTree>
    <p:extLst>
      <p:ext uri="{BB962C8B-B14F-4D97-AF65-F5344CB8AC3E}">
        <p14:creationId xmlns:p14="http://schemas.microsoft.com/office/powerpoint/2010/main" val="1215833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Plastic is extremely persistent in the environment. Here is a chart that folks have probably seen before, showing how long it takes (or is projected to take, since widespread plastics are only 60 years old) for various types of trash &amp; plastics to break down in the environment.  Note the dramatic difference between wool socks, at a couple of years, and the 450 years anticipated for the decomposition of a plastic bottle. Graphic from NOAA</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Again, if plastic has only been in use since the late ‘40’s, we can really only project that it will break down in 450 years, or rather, break up, since plastic items never ‘decompose’ as they are not made of organic molecules such as carbon, oxygen and nitrogen. They just continue to break into smaller and smaller pieces.</a:t>
            </a:r>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3</a:t>
            </a:fld>
            <a:endParaRPr lang="en-US"/>
          </a:p>
        </p:txBody>
      </p:sp>
    </p:spTree>
    <p:extLst>
      <p:ext uri="{BB962C8B-B14F-4D97-AF65-F5344CB8AC3E}">
        <p14:creationId xmlns:p14="http://schemas.microsoft.com/office/powerpoint/2010/main" val="3391449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750"/>
              </a:spcBef>
              <a:buNone/>
            </a:pPr>
            <a:r>
              <a:rPr lang="en-US" dirty="0"/>
              <a:t>These are additional ways of reducing your use of plastic products.  </a:t>
            </a:r>
          </a:p>
          <a:p>
            <a:pPr marL="0" indent="0">
              <a:lnSpc>
                <a:spcPct val="90000"/>
              </a:lnSpc>
              <a:spcBef>
                <a:spcPts val="750"/>
              </a:spcBef>
              <a:buNone/>
            </a:pPr>
            <a:endParaRPr lang="en-US" dirty="0"/>
          </a:p>
          <a:p>
            <a:pPr marL="0" indent="0">
              <a:lnSpc>
                <a:spcPct val="90000"/>
              </a:lnSpc>
              <a:spcBef>
                <a:spcPts val="750"/>
              </a:spcBef>
              <a:buNone/>
            </a:pPr>
            <a:r>
              <a:rPr lang="en-US" dirty="0"/>
              <a:t>Read list.</a:t>
            </a:r>
          </a:p>
          <a:p>
            <a:pPr marL="0" indent="0">
              <a:lnSpc>
                <a:spcPct val="90000"/>
              </a:lnSpc>
              <a:spcBef>
                <a:spcPts val="750"/>
              </a:spcBef>
              <a:buNone/>
            </a:pPr>
            <a:endParaRPr lang="en-US" dirty="0"/>
          </a:p>
          <a:p>
            <a:pPr marL="0" indent="0">
              <a:lnSpc>
                <a:spcPct val="90000"/>
              </a:lnSpc>
              <a:spcBef>
                <a:spcPts val="750"/>
              </a:spcBef>
              <a:buNone/>
            </a:pPr>
            <a:r>
              <a:rPr lang="en-US" dirty="0"/>
              <a:t>Paper straws are becoming more common.  There are also glass and metal straws available. </a:t>
            </a:r>
          </a:p>
          <a:p>
            <a:endParaRPr lang="en-US" dirty="0">
              <a:cs typeface="Calibri"/>
            </a:endParaRPr>
          </a:p>
        </p:txBody>
      </p:sp>
      <p:sp>
        <p:nvSpPr>
          <p:cNvPr id="4" name="Slide Number Placeholder 3"/>
          <p:cNvSpPr>
            <a:spLocks noGrp="1"/>
          </p:cNvSpPr>
          <p:nvPr>
            <p:ph type="sldNum" sz="quarter" idx="5"/>
          </p:nvPr>
        </p:nvSpPr>
        <p:spPr/>
        <p:txBody>
          <a:bodyPr/>
          <a:lstStyle/>
          <a:p>
            <a:fld id="{448CA76F-A91B-A942-9A05-B37830632A6C}" type="slidenum">
              <a:rPr lang="en-US" smtClean="0"/>
              <a:t>39</a:t>
            </a:fld>
            <a:endParaRPr lang="en-US"/>
          </a:p>
        </p:txBody>
      </p:sp>
    </p:spTree>
    <p:extLst>
      <p:ext uri="{BB962C8B-B14F-4D97-AF65-F5344CB8AC3E}">
        <p14:creationId xmlns:p14="http://schemas.microsoft.com/office/powerpoint/2010/main" val="468032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65887">
              <a:lnSpc>
                <a:spcPct val="90000"/>
              </a:lnSpc>
              <a:spcBef>
                <a:spcPts val="750"/>
              </a:spcBef>
              <a:buChar char="•"/>
              <a:defRPr/>
            </a:pPr>
            <a:r>
              <a:rPr lang="en-US" dirty="0"/>
              <a:t>Try to plan ahead, fill water at the tap rather than purchasing bottled water when out doing activities.</a:t>
            </a:r>
          </a:p>
          <a:p>
            <a:pPr marL="171450" indent="-171450" defTabSz="465887">
              <a:lnSpc>
                <a:spcPct val="90000"/>
              </a:lnSpc>
              <a:spcBef>
                <a:spcPts val="750"/>
              </a:spcBef>
              <a:buChar char="•"/>
              <a:defRPr/>
            </a:pPr>
            <a:r>
              <a:rPr lang="en-US" dirty="0"/>
              <a:t>Use reusable drinking water bottles made of stainless steel or other non plastic materials.</a:t>
            </a:r>
            <a:endParaRPr lang="en-US" dirty="0">
              <a:cs typeface="Calibri"/>
            </a:endParaRPr>
          </a:p>
          <a:p>
            <a:pPr marL="171450" indent="-171450" defTabSz="465887">
              <a:lnSpc>
                <a:spcPct val="90000"/>
              </a:lnSpc>
              <a:spcBef>
                <a:spcPts val="750"/>
              </a:spcBef>
              <a:buChar char="•"/>
              <a:defRPr/>
            </a:pPr>
            <a:r>
              <a:rPr lang="en-US" dirty="0"/>
              <a:t>If you do use single use plastics make sure they make their way into a recycling bin after use.</a:t>
            </a:r>
            <a:endParaRPr lang="en-US" dirty="0">
              <a:cs typeface="Calibri"/>
            </a:endParaRPr>
          </a:p>
          <a:p>
            <a:pPr marL="171450" indent="-171450" defTabSz="465887">
              <a:lnSpc>
                <a:spcPct val="90000"/>
              </a:lnSpc>
              <a:spcBef>
                <a:spcPts val="750"/>
              </a:spcBef>
              <a:buChar char="•"/>
              <a:defRPr/>
            </a:pPr>
            <a:r>
              <a:rPr lang="en-US" dirty="0"/>
              <a:t>Encourage others to do the same by teaching them the information that you have learned. </a:t>
            </a:r>
            <a:endParaRPr lang="en-US" dirty="0">
              <a:cs typeface="Calibri"/>
            </a:endParaRPr>
          </a:p>
          <a:p>
            <a:pPr defTabSz="465887">
              <a:defRPr/>
            </a:pPr>
            <a:r>
              <a:rPr lang="en-US" dirty="0"/>
              <a:t>Other ways to help the reduction of micro plastics is to avoid single use plastic containers.</a:t>
            </a:r>
            <a:r>
              <a:rPr lang="en-US" baseline="0" dirty="0"/>
              <a:t> Filling water at home in a stainless steel reusable container can help and has many other benefits as well. If you must use single use plastic containers make sure they find their way into a recycling bin. Teaching others to the same is also a good practice.</a:t>
            </a:r>
            <a:r>
              <a:rPr lang="en-US" dirty="0"/>
              <a:t> </a:t>
            </a:r>
            <a:endParaRPr lang="en-US" dirty="0">
              <a:cs typeface="Calibri"/>
            </a:endParaRPr>
          </a:p>
          <a:p>
            <a:pPr defTabSz="465887">
              <a:defRPr/>
            </a:pPr>
            <a:r>
              <a:rPr lang="en-US" dirty="0"/>
              <a:t>https://commtechgr10.wikispaces.com/Commtechgr10</a:t>
            </a:r>
          </a:p>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41</a:t>
            </a:fld>
            <a:endParaRPr lang="en-US"/>
          </a:p>
        </p:txBody>
      </p:sp>
    </p:spTree>
    <p:extLst>
      <p:ext uri="{BB962C8B-B14F-4D97-AF65-F5344CB8AC3E}">
        <p14:creationId xmlns:p14="http://schemas.microsoft.com/office/powerpoint/2010/main" val="2354606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Taking a proactive</a:t>
            </a:r>
            <a:r>
              <a:rPr lang="en-US" baseline="0" dirty="0"/>
              <a:t> approach as a consumer can also help to reduce the overall problem. Synthetic fabrics such as fleece do release micro plastics into the wash.  A study in California showed that when synthetic jackets are washed, an average of 1,174 milligrams of microfibers are released in the washing machine (about ½ a tsp).  Washer bags such as the Patagonia guppy friend bags will catch these fibers before they can reach the environment.</a:t>
            </a:r>
            <a:r>
              <a:rPr lang="en-US" dirty="0"/>
              <a:t> </a:t>
            </a:r>
            <a:endParaRPr lang="en-US" baseline="0" dirty="0">
              <a:cs typeface="Calibri"/>
            </a:endParaRPr>
          </a:p>
          <a:p>
            <a:pPr defTabSz="465887">
              <a:defRPr/>
            </a:pPr>
            <a:endParaRPr lang="en-US" dirty="0"/>
          </a:p>
          <a:p>
            <a:pPr defTabSz="465887">
              <a:defRPr/>
            </a:pPr>
            <a:r>
              <a:rPr lang="en-US" dirty="0"/>
              <a:t>http://www.patagonia.com/product/guppyfriend-washing-bag/O2191.html</a:t>
            </a:r>
          </a:p>
          <a:p>
            <a:pPr marL="0" marR="0" lvl="0" indent="0" algn="l" defTabSz="465887" rtl="0" eaLnBrk="1" fontAlgn="auto" latinLnBrk="0" hangingPunct="1">
              <a:lnSpc>
                <a:spcPct val="100000"/>
              </a:lnSpc>
              <a:spcBef>
                <a:spcPts val="0"/>
              </a:spcBef>
              <a:spcAft>
                <a:spcPts val="0"/>
              </a:spcAft>
              <a:buClrTx/>
              <a:buSzTx/>
              <a:buFontTx/>
              <a:buNone/>
              <a:tabLst/>
              <a:defRPr/>
            </a:pPr>
            <a:r>
              <a:rPr lang="en-US" dirty="0"/>
              <a:t>https://brenmicroplastics.weebly.com/project-findings.html</a:t>
            </a:r>
          </a:p>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42</a:t>
            </a:fld>
            <a:endParaRPr lang="en-US"/>
          </a:p>
        </p:txBody>
      </p:sp>
    </p:spTree>
    <p:extLst>
      <p:ext uri="{BB962C8B-B14F-4D97-AF65-F5344CB8AC3E}">
        <p14:creationId xmlns:p14="http://schemas.microsoft.com/office/powerpoint/2010/main" val="776529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750"/>
              </a:spcBef>
              <a:buNone/>
            </a:pPr>
            <a:r>
              <a:rPr lang="en-US" dirty="0"/>
              <a:t>Reuse what you can. </a:t>
            </a:r>
          </a:p>
          <a:p>
            <a:pPr marL="171450" indent="-171450">
              <a:lnSpc>
                <a:spcPct val="90000"/>
              </a:lnSpc>
              <a:spcBef>
                <a:spcPts val="750"/>
              </a:spcBef>
              <a:buChar char="•"/>
            </a:pPr>
            <a:r>
              <a:rPr lang="en-US" dirty="0"/>
              <a:t>Buy used. You can find everything from clothes to building materials at specialized reuse centers and consignment shops. Often, used items are less expensive and just as good as new.</a:t>
            </a:r>
          </a:p>
          <a:p>
            <a:pPr marL="171450" indent="-171450">
              <a:lnSpc>
                <a:spcPct val="90000"/>
              </a:lnSpc>
              <a:spcBef>
                <a:spcPts val="750"/>
              </a:spcBef>
              <a:buChar char="•"/>
            </a:pPr>
            <a:r>
              <a:rPr lang="en-US" dirty="0"/>
              <a:t>Buy reusable over disposable items. Look for items that can be reused; the little things can add up. For example, you can bring your own silverware and cup to work, rather than using disposable items.</a:t>
            </a:r>
            <a:endParaRPr lang="en-US" dirty="0">
              <a:cs typeface="Calibri"/>
            </a:endParaRPr>
          </a:p>
          <a:p>
            <a:pPr marL="171450" indent="-171450">
              <a:lnSpc>
                <a:spcPct val="90000"/>
              </a:lnSpc>
              <a:spcBef>
                <a:spcPts val="750"/>
              </a:spcBef>
              <a:buChar char="•"/>
            </a:pPr>
            <a:r>
              <a:rPr lang="en-US" dirty="0"/>
              <a:t>Maintain and repair products, like clothing, tires and appliances, so that they won't have to be thrown out and replaced as frequently.</a:t>
            </a:r>
            <a:endParaRPr lang="en-US" dirty="0">
              <a:cs typeface="Calibri"/>
            </a:endParaRPr>
          </a:p>
          <a:p>
            <a:pPr marL="171450" indent="-171450">
              <a:lnSpc>
                <a:spcPct val="90000"/>
              </a:lnSpc>
              <a:spcBef>
                <a:spcPts val="750"/>
              </a:spcBef>
              <a:buChar char="•"/>
            </a:pPr>
            <a:r>
              <a:rPr lang="en-US" dirty="0"/>
              <a:t>Borrow, rent or share items that are used infrequently, like party decorations, tools or furniture.</a:t>
            </a:r>
            <a:endParaRPr lang="en-US" dirty="0">
              <a:cs typeface="Calibri"/>
            </a:endParaRPr>
          </a:p>
          <a:p>
            <a:r>
              <a:rPr lang="en-US" dirty="0"/>
              <a:t>Text from EPA. </a:t>
            </a:r>
            <a:endParaRPr lang="en-US" dirty="0">
              <a:cs typeface="Calibri"/>
            </a:endParaRPr>
          </a:p>
        </p:txBody>
      </p:sp>
      <p:sp>
        <p:nvSpPr>
          <p:cNvPr id="4" name="Slide Number Placeholder 3"/>
          <p:cNvSpPr>
            <a:spLocks noGrp="1"/>
          </p:cNvSpPr>
          <p:nvPr>
            <p:ph type="sldNum" sz="quarter" idx="10"/>
          </p:nvPr>
        </p:nvSpPr>
        <p:spPr/>
        <p:txBody>
          <a:bodyPr/>
          <a:lstStyle/>
          <a:p>
            <a:fld id="{448CA76F-A91B-A942-9A05-B37830632A6C}" type="slidenum">
              <a:rPr lang="en-US" smtClean="0"/>
              <a:t>43</a:t>
            </a:fld>
            <a:endParaRPr lang="en-US"/>
          </a:p>
        </p:txBody>
      </p:sp>
    </p:spTree>
    <p:extLst>
      <p:ext uri="{BB962C8B-B14F-4D97-AF65-F5344CB8AC3E}">
        <p14:creationId xmlns:p14="http://schemas.microsoft.com/office/powerpoint/2010/main" val="921279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750"/>
              </a:spcBef>
              <a:buNone/>
            </a:pPr>
            <a:r>
              <a:rPr lang="en-US" dirty="0"/>
              <a:t>Recycle is at the bottom of the list, since the market for recycled materials is struggling.  The Sea Grant shared with us that “</a:t>
            </a:r>
            <a:r>
              <a:rPr lang="en-US" sz="1200" kern="1200" dirty="0">
                <a:solidFill>
                  <a:schemeClr val="tx1"/>
                </a:solidFill>
                <a:effectLst/>
                <a:latin typeface="+mn-lt"/>
                <a:ea typeface="+mn-ea"/>
                <a:cs typeface="+mn-cs"/>
              </a:rPr>
              <a:t>in NW PA, only #1 and #2 plastics are recycled. No market for #3 through #7. In addition, our waste hauler has just decided they will no longer accept glass for recycling, so we need to really get creative”.   </a:t>
            </a:r>
          </a:p>
          <a:p>
            <a:pPr marL="0" indent="0">
              <a:lnSpc>
                <a:spcPct val="90000"/>
              </a:lnSpc>
              <a:spcBef>
                <a:spcPts val="750"/>
              </a:spcBef>
              <a:buNone/>
            </a:pPr>
            <a:endParaRPr lang="en-US" sz="1200" kern="1200" dirty="0">
              <a:solidFill>
                <a:schemeClr val="tx1"/>
              </a:solidFill>
              <a:effectLst/>
              <a:latin typeface="+mn-lt"/>
              <a:ea typeface="+mn-ea"/>
              <a:cs typeface="+mn-cs"/>
            </a:endParaRPr>
          </a:p>
          <a:p>
            <a:pPr marL="0" indent="0">
              <a:lnSpc>
                <a:spcPct val="90000"/>
              </a:lnSpc>
              <a:spcBef>
                <a:spcPts val="750"/>
              </a:spcBef>
              <a:buNone/>
            </a:pPr>
            <a:r>
              <a:rPr lang="en-US" dirty="0"/>
              <a:t>Almost 35 million tons of plastics were generated in the United States in 2015, about 13 percent of the waste stream. Only 9.1 percent of plastics were recycled in 2015. Some types of plastics are recycled much more than others. Most community recycling programs accept some, but not all, types of plastics. Look for products made from recycled plastic materials to help support the industry.</a:t>
            </a:r>
          </a:p>
          <a:p>
            <a:pPr marL="171450" indent="-171450">
              <a:lnSpc>
                <a:spcPct val="90000"/>
              </a:lnSpc>
              <a:spcBef>
                <a:spcPts val="750"/>
              </a:spcBef>
              <a:buChar char="•"/>
            </a:pPr>
            <a:endParaRPr lang="en-US" dirty="0"/>
          </a:p>
          <a:p>
            <a:pPr marL="0" indent="0">
              <a:lnSpc>
                <a:spcPct val="90000"/>
              </a:lnSpc>
              <a:spcBef>
                <a:spcPts val="750"/>
              </a:spcBef>
              <a:buNone/>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48CA76F-A91B-A942-9A05-B37830632A6C}" type="slidenum">
              <a:rPr lang="en-US" smtClean="0"/>
              <a:t>44</a:t>
            </a:fld>
            <a:endParaRPr lang="en-US"/>
          </a:p>
        </p:txBody>
      </p:sp>
    </p:spTree>
    <p:extLst>
      <p:ext uri="{BB962C8B-B14F-4D97-AF65-F5344CB8AC3E}">
        <p14:creationId xmlns:p14="http://schemas.microsoft.com/office/powerpoint/2010/main" val="1058015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Once you begin to become aware</a:t>
            </a:r>
            <a:r>
              <a:rPr lang="en-US" baseline="0" dirty="0"/>
              <a:t> of the problem you will see plastic waste everywhere. Luckily there are solutions to the problem. READ THE ABOVE INFORMATION.</a:t>
            </a:r>
          </a:p>
          <a:p>
            <a:pPr defTabSz="465887">
              <a:defRPr/>
            </a:pPr>
            <a:r>
              <a:rPr lang="en-US" dirty="0"/>
              <a:t>http://thecooltundra.wikispaces.com/How+can+we+protect+the+tundra%3F?responseToken=8b6d371dae4f1f4c446ce3fc0752b158</a:t>
            </a:r>
          </a:p>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46</a:t>
            </a:fld>
            <a:endParaRPr lang="en-US"/>
          </a:p>
        </p:txBody>
      </p:sp>
    </p:spTree>
    <p:extLst>
      <p:ext uri="{BB962C8B-B14F-4D97-AF65-F5344CB8AC3E}">
        <p14:creationId xmlns:p14="http://schemas.microsoft.com/office/powerpoint/2010/main" val="3773791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chesapeakebay.noaa.gov</a:t>
            </a:r>
            <a:r>
              <a:rPr lang="en-US" dirty="0" smtClean="0"/>
              <a:t>/funding/funded-awards</a:t>
            </a:r>
          </a:p>
          <a:p>
            <a:r>
              <a:rPr lang="en-US" dirty="0" smtClean="0"/>
              <a:t>B-WET Funding</a:t>
            </a:r>
          </a:p>
          <a:p>
            <a:r>
              <a:rPr lang="en-US" dirty="0" smtClean="0"/>
              <a:t>$294,098 2015-2019 + nonfederal match of $54,749</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47</a:t>
            </a:fld>
            <a:endParaRPr lang="en-US"/>
          </a:p>
        </p:txBody>
      </p:sp>
    </p:spTree>
    <p:extLst>
      <p:ext uri="{BB962C8B-B14F-4D97-AF65-F5344CB8AC3E}">
        <p14:creationId xmlns:p14="http://schemas.microsoft.com/office/powerpoint/2010/main" val="2617046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work is being done to see if bacteria can degrade plastics.  Because bacteria and fungi did not evolve in conjunction with plastics, it was long thought that no living organisms would attack plastics…but perhaps this is not an absolute? </a:t>
            </a:r>
          </a:p>
          <a:p>
            <a:endParaRPr lang="en-US" dirty="0"/>
          </a:p>
          <a:p>
            <a:r>
              <a:rPr lang="en-US" sz="1200" kern="1200" dirty="0" smtClean="0">
                <a:solidFill>
                  <a:schemeClr val="tx1"/>
                </a:solidFill>
                <a:effectLst/>
                <a:latin typeface="+mn-lt"/>
                <a:ea typeface="+mn-ea"/>
                <a:cs typeface="+mn-cs"/>
              </a:rPr>
              <a:t>Figure 2. SEM images showing examples of the rich microbial community on PMD: (a) </a:t>
            </a:r>
            <a:r>
              <a:rPr lang="en-US" sz="1200" kern="1200" dirty="0" err="1" smtClean="0">
                <a:solidFill>
                  <a:schemeClr val="tx1"/>
                </a:solidFill>
                <a:effectLst/>
                <a:latin typeface="+mn-lt"/>
                <a:ea typeface="+mn-ea"/>
                <a:cs typeface="+mn-cs"/>
              </a:rPr>
              <a:t>pennate</a:t>
            </a:r>
            <a:r>
              <a:rPr lang="en-US" sz="1200" kern="1200" dirty="0" smtClean="0">
                <a:solidFill>
                  <a:schemeClr val="tx1"/>
                </a:solidFill>
                <a:effectLst/>
                <a:latin typeface="+mn-lt"/>
                <a:ea typeface="+mn-ea"/>
                <a:cs typeface="+mn-cs"/>
              </a:rPr>
              <a:t> diatom on sample C241_07 with possible </a:t>
            </a:r>
            <a:r>
              <a:rPr lang="en-US" sz="1200" kern="1200" dirty="0" err="1" smtClean="0">
                <a:solidFill>
                  <a:schemeClr val="tx1"/>
                </a:solidFill>
                <a:effectLst/>
                <a:latin typeface="+mn-lt"/>
                <a:ea typeface="+mn-ea"/>
                <a:cs typeface="+mn-cs"/>
              </a:rPr>
              <a:t>prosthecate</a:t>
            </a:r>
            <a:r>
              <a:rPr lang="en-US" sz="1200" kern="1200" dirty="0" smtClean="0">
                <a:solidFill>
                  <a:schemeClr val="tx1"/>
                </a:solidFill>
                <a:effectLst/>
                <a:latin typeface="+mn-lt"/>
                <a:ea typeface="+mn-ea"/>
                <a:cs typeface="+mn-cs"/>
              </a:rPr>
              <a:t> filaments produced by </a:t>
            </a:r>
            <a:r>
              <a:rPr lang="en-US" sz="1200" kern="1200" dirty="0" err="1" smtClean="0">
                <a:solidFill>
                  <a:schemeClr val="tx1"/>
                </a:solidFill>
                <a:effectLst/>
                <a:latin typeface="+mn-lt"/>
                <a:ea typeface="+mn-ea"/>
                <a:cs typeface="+mn-cs"/>
              </a:rPr>
              <a:t>Hyphomonas</a:t>
            </a:r>
            <a:r>
              <a:rPr lang="en-US" sz="1200" kern="1200" dirty="0" smtClean="0">
                <a:solidFill>
                  <a:schemeClr val="tx1"/>
                </a:solidFill>
                <a:effectLst/>
                <a:latin typeface="+mn-lt"/>
                <a:ea typeface="+mn-ea"/>
                <a:cs typeface="+mn-cs"/>
              </a:rPr>
              <a:t>-like bacteria; (b) filamentous cyanobacteria on sample C230_01; (c) stalked predatory </a:t>
            </a:r>
            <a:r>
              <a:rPr lang="en-US" sz="1200" kern="1200" dirty="0" err="1" smtClean="0">
                <a:solidFill>
                  <a:schemeClr val="tx1"/>
                </a:solidFill>
                <a:effectLst/>
                <a:latin typeface="+mn-lt"/>
                <a:ea typeface="+mn-ea"/>
                <a:cs typeface="+mn-cs"/>
              </a:rPr>
              <a:t>suctorian</a:t>
            </a:r>
            <a:r>
              <a:rPr lang="en-US" sz="1200" kern="1200" dirty="0" smtClean="0">
                <a:solidFill>
                  <a:schemeClr val="tx1"/>
                </a:solidFill>
                <a:effectLst/>
                <a:latin typeface="+mn-lt"/>
                <a:ea typeface="+mn-ea"/>
                <a:cs typeface="+mn-cs"/>
              </a:rPr>
              <a:t> ciliate in foreground covered with </a:t>
            </a:r>
            <a:r>
              <a:rPr lang="en-US" sz="1200" kern="1200" dirty="0" err="1" smtClean="0">
                <a:solidFill>
                  <a:schemeClr val="tx1"/>
                </a:solidFill>
                <a:effectLst/>
                <a:latin typeface="+mn-lt"/>
                <a:ea typeface="+mn-ea"/>
                <a:cs typeface="+mn-cs"/>
              </a:rPr>
              <a:t>ectosymbiotic</a:t>
            </a:r>
            <a:r>
              <a:rPr lang="en-US" sz="1200" kern="1200" dirty="0" smtClean="0">
                <a:solidFill>
                  <a:schemeClr val="tx1"/>
                </a:solidFill>
                <a:effectLst/>
                <a:latin typeface="+mn-lt"/>
                <a:ea typeface="+mn-ea"/>
                <a:cs typeface="+mn-cs"/>
              </a:rPr>
              <a:t> bacteria (inset) along with diatoms, bacteria, and filamentous cells on sample C230_01; (d) microbial cells pitting the surface of sample C241_12. All scale bars are 10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Zettler</a:t>
            </a:r>
            <a:r>
              <a:rPr lang="en-US" sz="1200" kern="1200" dirty="0" smtClean="0">
                <a:solidFill>
                  <a:schemeClr val="tx1"/>
                </a:solidFill>
                <a:effectLst/>
                <a:latin typeface="+mn-lt"/>
                <a:ea typeface="+mn-ea"/>
                <a:cs typeface="+mn-cs"/>
              </a:rPr>
              <a:t> et al.,  Life in the “</a:t>
            </a:r>
            <a:r>
              <a:rPr lang="en-US" sz="1200" kern="1200" dirty="0" err="1" smtClean="0">
                <a:solidFill>
                  <a:schemeClr val="tx1"/>
                </a:solidFill>
                <a:effectLst/>
                <a:latin typeface="+mn-lt"/>
                <a:ea typeface="+mn-ea"/>
                <a:cs typeface="+mn-cs"/>
              </a:rPr>
              <a:t>Plastisphere</a:t>
            </a:r>
            <a:r>
              <a:rPr lang="en-US" sz="1200" kern="1200" dirty="0" smtClean="0">
                <a:solidFill>
                  <a:schemeClr val="tx1"/>
                </a:solidFill>
                <a:effectLst/>
                <a:latin typeface="+mn-lt"/>
                <a:ea typeface="+mn-ea"/>
                <a:cs typeface="+mn-cs"/>
              </a:rPr>
              <a:t>”: Microbial communities on plastic marine debris.  Environmental Science &amp; Technology 2013, 47, 7137-7146</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50</a:t>
            </a:fld>
            <a:endParaRPr lang="en-US"/>
          </a:p>
        </p:txBody>
      </p:sp>
    </p:spTree>
    <p:extLst>
      <p:ext uri="{BB962C8B-B14F-4D97-AF65-F5344CB8AC3E}">
        <p14:creationId xmlns:p14="http://schemas.microsoft.com/office/powerpoint/2010/main" val="3974806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1502">
              <a:defRPr/>
            </a:pPr>
            <a:r>
              <a:rPr lang="en-US" dirty="0"/>
              <a:t>If the science angle interests you, consider looking into International Pellet Watch and collect samples of plastic resin pellets on beaches you visit. This is a project of Dr. </a:t>
            </a:r>
            <a:r>
              <a:rPr lang="en-US" dirty="0" err="1"/>
              <a:t>Hideshige</a:t>
            </a:r>
            <a:r>
              <a:rPr lang="en-US" dirty="0"/>
              <a:t> Takada of a university in Tokyo who is measuring persistent organic pollutants (POP) in plastic particles to demonstrate the extent of the worldwide problem. </a:t>
            </a:r>
          </a:p>
          <a:p>
            <a:pPr defTabSz="261502">
              <a:defRPr/>
            </a:pPr>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51</a:t>
            </a:fld>
            <a:endParaRPr lang="en-US"/>
          </a:p>
        </p:txBody>
      </p:sp>
    </p:spTree>
    <p:extLst>
      <p:ext uri="{BB962C8B-B14F-4D97-AF65-F5344CB8AC3E}">
        <p14:creationId xmlns:p14="http://schemas.microsoft.com/office/powerpoint/2010/main" val="951607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https://commons.wikimedia.org/wiki/File:Glitter_close_up.jpg</a:t>
            </a:r>
          </a:p>
          <a:p>
            <a:endParaRPr lang="en-US"/>
          </a:p>
        </p:txBody>
      </p:sp>
      <p:sp>
        <p:nvSpPr>
          <p:cNvPr id="4" name="Slide Number Placeholder 3"/>
          <p:cNvSpPr>
            <a:spLocks noGrp="1"/>
          </p:cNvSpPr>
          <p:nvPr>
            <p:ph type="sldNum" sz="quarter" idx="10"/>
          </p:nvPr>
        </p:nvSpPr>
        <p:spPr/>
        <p:txBody>
          <a:bodyPr/>
          <a:lstStyle/>
          <a:p>
            <a:fld id="{448CA76F-A91B-A942-9A05-B37830632A6C}" type="slidenum">
              <a:rPr lang="en-US" smtClean="0"/>
              <a:t>53</a:t>
            </a:fld>
            <a:endParaRPr lang="en-US"/>
          </a:p>
        </p:txBody>
      </p:sp>
    </p:spTree>
    <p:extLst>
      <p:ext uri="{BB962C8B-B14F-4D97-AF65-F5344CB8AC3E}">
        <p14:creationId xmlns:p14="http://schemas.microsoft.com/office/powerpoint/2010/main" val="2341716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MSW = municipal solid waste</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4</a:t>
            </a:fld>
            <a:endParaRPr lang="en-US"/>
          </a:p>
        </p:txBody>
      </p:sp>
    </p:spTree>
    <p:extLst>
      <p:ext uri="{BB962C8B-B14F-4D97-AF65-F5344CB8AC3E}">
        <p14:creationId xmlns:p14="http://schemas.microsoft.com/office/powerpoint/2010/main" val="281854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coastalcare.org</a:t>
            </a:r>
            <a:r>
              <a:rPr lang="en-US" dirty="0"/>
              <a:t>/2009/10/ocean-pollution-and-ocean-polluters/ This slide and the next one are to answer a bunch of questions that come up while giving this presentation. </a:t>
            </a:r>
          </a:p>
        </p:txBody>
      </p:sp>
      <p:sp>
        <p:nvSpPr>
          <p:cNvPr id="4" name="Slide Number Placeholder 3"/>
          <p:cNvSpPr>
            <a:spLocks noGrp="1"/>
          </p:cNvSpPr>
          <p:nvPr>
            <p:ph type="sldNum" sz="quarter" idx="10"/>
          </p:nvPr>
        </p:nvSpPr>
        <p:spPr/>
        <p:txBody>
          <a:bodyPr/>
          <a:lstStyle/>
          <a:p>
            <a:fld id="{448CA76F-A91B-A942-9A05-B37830632A6C}" type="slidenum">
              <a:rPr lang="en-US" smtClean="0"/>
              <a:t>55</a:t>
            </a:fld>
            <a:endParaRPr lang="en-US"/>
          </a:p>
        </p:txBody>
      </p:sp>
    </p:spTree>
    <p:extLst>
      <p:ext uri="{BB962C8B-B14F-4D97-AF65-F5344CB8AC3E}">
        <p14:creationId xmlns:p14="http://schemas.microsoft.com/office/powerpoint/2010/main" val="327369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resources related to ocean dumping: https://</a:t>
            </a:r>
            <a:r>
              <a:rPr lang="en-US" dirty="0" err="1"/>
              <a:t>www.epa.gov</a:t>
            </a:r>
            <a:r>
              <a:rPr lang="en-US" dirty="0"/>
              <a:t>/ocean-dumping/learn-about-ocean-dumping</a:t>
            </a:r>
          </a:p>
          <a:p>
            <a:r>
              <a:rPr lang="en-US" dirty="0"/>
              <a:t>The EPA site also has information related to international treaties: https://</a:t>
            </a:r>
            <a:r>
              <a:rPr lang="en-US" dirty="0" err="1"/>
              <a:t>www.epa.gov</a:t>
            </a:r>
            <a:r>
              <a:rPr lang="en-US" dirty="0"/>
              <a:t>/ocean-dumping/</a:t>
            </a:r>
            <a:r>
              <a:rPr lang="en-US" dirty="0" err="1"/>
              <a:t>ocean-dumping-international-treaties#LC</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56</a:t>
            </a:fld>
            <a:endParaRPr lang="en-US"/>
          </a:p>
        </p:txBody>
      </p:sp>
    </p:spTree>
    <p:extLst>
      <p:ext uri="{BB962C8B-B14F-4D97-AF65-F5344CB8AC3E}">
        <p14:creationId xmlns:p14="http://schemas.microsoft.com/office/powerpoint/2010/main" val="2491326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a:solidFill>
                  <a:schemeClr val="tx1"/>
                </a:solidFill>
                <a:effectLst/>
                <a:latin typeface="+mn-lt"/>
                <a:ea typeface="+mn-ea"/>
                <a:cs typeface="+mn-cs"/>
                <a:hlinkClick r:id="rId3" tooltip="Current Environmental Health Reports"/>
              </a:rPr>
              <a:t>No reason to read all this – I’m just providing this slide as an example of what</a:t>
            </a:r>
            <a:r>
              <a:rPr lang="en-US" sz="1200" b="0" i="0" u="none" kern="1200" baseline="0" dirty="0">
                <a:solidFill>
                  <a:schemeClr val="tx1"/>
                </a:solidFill>
                <a:effectLst/>
                <a:latin typeface="+mn-lt"/>
                <a:ea typeface="+mn-ea"/>
                <a:cs typeface="+mn-cs"/>
                <a:hlinkClick r:id="rId3" tooltip="Current Environmental Health Reports"/>
              </a:rPr>
              <a:t> researchers working on this issue see as major knowledge gaps</a:t>
            </a:r>
            <a:endParaRPr lang="en-US" sz="1200" b="0" i="0" u="none" kern="1200" dirty="0">
              <a:solidFill>
                <a:schemeClr val="tx1"/>
              </a:solidFill>
              <a:effectLst/>
              <a:latin typeface="+mn-lt"/>
              <a:ea typeface="+mn-ea"/>
              <a:cs typeface="+mn-cs"/>
              <a:hlinkClick r:id="rId3" tooltip="Current Environmental Health Reports"/>
            </a:endParaRPr>
          </a:p>
          <a:p>
            <a:endParaRPr lang="en-US" sz="1200" b="0" i="0" u="sng" kern="1200" dirty="0">
              <a:solidFill>
                <a:schemeClr val="tx1"/>
              </a:solidFill>
              <a:effectLst/>
              <a:latin typeface="+mn-lt"/>
              <a:ea typeface="+mn-ea"/>
              <a:cs typeface="+mn-cs"/>
              <a:hlinkClick r:id="" action="ppaction://noaction"/>
            </a:endParaRPr>
          </a:p>
          <a:p>
            <a:r>
              <a:rPr lang="en-US" sz="1200" b="0" i="0" u="sng" kern="1200" dirty="0">
                <a:solidFill>
                  <a:schemeClr val="tx1"/>
                </a:solidFill>
                <a:effectLst/>
                <a:latin typeface="+mn-lt"/>
                <a:ea typeface="+mn-ea"/>
                <a:cs typeface="+mn-cs"/>
                <a:hlinkClick r:id="" action="ppaction://noaction"/>
              </a:rPr>
              <a:t>Current Environmental Health Reports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September 2018, Volume 5, </a:t>
            </a:r>
            <a:r>
              <a:rPr lang="en-US" sz="1200" b="0" i="0" u="sng" kern="1200" dirty="0">
                <a:solidFill>
                  <a:schemeClr val="tx1"/>
                </a:solidFill>
                <a:effectLst/>
                <a:latin typeface="+mn-lt"/>
                <a:ea typeface="+mn-ea"/>
                <a:cs typeface="+mn-cs"/>
                <a:hlinkClick r:id="rId4"/>
              </a:rPr>
              <a:t>Issue 3</a:t>
            </a:r>
            <a:r>
              <a:rPr lang="en-US" sz="1200" b="0" i="0" kern="1200" dirty="0">
                <a:solidFill>
                  <a:schemeClr val="tx1"/>
                </a:solidFill>
                <a:effectLst/>
                <a:latin typeface="+mn-lt"/>
                <a:ea typeface="+mn-ea"/>
                <a:cs typeface="+mn-cs"/>
              </a:rPr>
              <a:t>, pp 375–386| </a:t>
            </a:r>
            <a:r>
              <a:rPr lang="en-US" sz="1200" b="0" i="0" u="sng" kern="1200" dirty="0">
                <a:solidFill>
                  <a:schemeClr val="tx1"/>
                </a:solidFill>
                <a:effectLst/>
                <a:latin typeface="+mn-lt"/>
                <a:ea typeface="+mn-ea"/>
                <a:cs typeface="+mn-cs"/>
                <a:hlinkClick r:id="rId5"/>
              </a:rPr>
              <a:t>Cite as</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Microplastics</a:t>
            </a:r>
            <a:r>
              <a:rPr lang="en-US" sz="1200" b="0" i="0" kern="1200" dirty="0">
                <a:solidFill>
                  <a:schemeClr val="tx1"/>
                </a:solidFill>
                <a:effectLst/>
                <a:latin typeface="+mn-lt"/>
                <a:ea typeface="+mn-ea"/>
                <a:cs typeface="+mn-cs"/>
              </a:rPr>
              <a:t> in Seafood and the Implications for Human Health</a:t>
            </a:r>
          </a:p>
          <a:p>
            <a:endParaRPr lang="en-US" sz="1200" b="0" i="0" kern="1200" dirty="0">
              <a:solidFill>
                <a:schemeClr val="tx1"/>
              </a:solidFill>
              <a:effectLst/>
              <a:latin typeface="+mn-lt"/>
              <a:ea typeface="+mn-ea"/>
              <a:cs typeface="+mn-cs"/>
            </a:endParaRPr>
          </a:p>
          <a:p>
            <a:r>
              <a:rPr lang="en-US" sz="1800" b="1" i="0" kern="1200" dirty="0">
                <a:solidFill>
                  <a:schemeClr val="tx1"/>
                </a:solidFill>
                <a:effectLst/>
                <a:latin typeface="+mn-lt"/>
                <a:ea typeface="+mn-ea"/>
                <a:cs typeface="+mn-cs"/>
              </a:rPr>
              <a:t>Now that</a:t>
            </a:r>
            <a:r>
              <a:rPr lang="en-US" sz="1800" b="1" i="0" kern="1200" baseline="0" dirty="0">
                <a:solidFill>
                  <a:schemeClr val="tx1"/>
                </a:solidFill>
                <a:effectLst/>
                <a:latin typeface="+mn-lt"/>
                <a:ea typeface="+mn-ea"/>
                <a:cs typeface="+mn-cs"/>
              </a:rPr>
              <a:t> everyone is clinically depressed, let’s take a look at solutions to the problem</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57</a:t>
            </a:fld>
            <a:endParaRPr lang="en-US"/>
          </a:p>
        </p:txBody>
      </p:sp>
    </p:spTree>
    <p:extLst>
      <p:ext uri="{BB962C8B-B14F-4D97-AF65-F5344CB8AC3E}">
        <p14:creationId xmlns:p14="http://schemas.microsoft.com/office/powerpoint/2010/main" val="184962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you the extent of the plastic in our lives, the University of Tennessee prepared the following statistics… </a:t>
            </a:r>
          </a:p>
          <a:p>
            <a:endParaRPr lang="en-US" dirty="0"/>
          </a:p>
          <a:p>
            <a:endParaRPr lang="en-US" dirty="0"/>
          </a:p>
          <a:p>
            <a:r>
              <a:rPr lang="en-US" dirty="0"/>
              <a:t>https://19january2017snapshot.epa.gov/sites/production/files/2017-01/documents/microplastics-in-freshwater-environment.pdf </a:t>
            </a:r>
          </a:p>
        </p:txBody>
      </p:sp>
      <p:sp>
        <p:nvSpPr>
          <p:cNvPr id="4" name="Slide Number Placeholder 3"/>
          <p:cNvSpPr>
            <a:spLocks noGrp="1"/>
          </p:cNvSpPr>
          <p:nvPr>
            <p:ph type="sldNum" sz="quarter" idx="10"/>
          </p:nvPr>
        </p:nvSpPr>
        <p:spPr/>
        <p:txBody>
          <a:bodyPr/>
          <a:lstStyle/>
          <a:p>
            <a:fld id="{448CA76F-A91B-A942-9A05-B37830632A6C}" type="slidenum">
              <a:rPr lang="en-US" smtClean="0"/>
              <a:t>6</a:t>
            </a:fld>
            <a:endParaRPr lang="en-US"/>
          </a:p>
        </p:txBody>
      </p:sp>
    </p:spTree>
    <p:extLst>
      <p:ext uri="{BB962C8B-B14F-4D97-AF65-F5344CB8AC3E}">
        <p14:creationId xmlns:p14="http://schemas.microsoft.com/office/powerpoint/2010/main" val="331999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amount of plastic we use and discard over the past 60 years has had serious ramifications, as you can see in this image.  This picture is not attributed anywhere, but is purportedly from the Manilla harbor. This is an </a:t>
            </a:r>
            <a:r>
              <a:rPr lang="en-US" sz="1200" kern="1200" dirty="0">
                <a:solidFill>
                  <a:schemeClr val="tx1"/>
                </a:solidFill>
                <a:effectLst/>
                <a:latin typeface="+mn-lt"/>
                <a:ea typeface="+mn-ea"/>
                <a:cs typeface="+mn-cs"/>
              </a:rPr>
              <a:t>extreme example of the solid waste disposal problem with plastics, but we see impacts close to home as well…</a:t>
            </a:r>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7</a:t>
            </a:fld>
            <a:endParaRPr lang="en-US"/>
          </a:p>
        </p:txBody>
      </p:sp>
    </p:spTree>
    <p:extLst>
      <p:ext uri="{BB962C8B-B14F-4D97-AF65-F5344CB8AC3E}">
        <p14:creationId xmlns:p14="http://schemas.microsoft.com/office/powerpoint/2010/main" val="3578836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65887" rtl="0" eaLnBrk="1" fontAlgn="auto" latinLnBrk="0" hangingPunct="1">
              <a:lnSpc>
                <a:spcPct val="100000"/>
              </a:lnSpc>
              <a:spcBef>
                <a:spcPts val="0"/>
              </a:spcBef>
              <a:spcAft>
                <a:spcPts val="0"/>
              </a:spcAft>
              <a:buClrTx/>
              <a:buSzTx/>
              <a:buFontTx/>
              <a:buNone/>
              <a:tabLst/>
              <a:defRPr/>
            </a:pPr>
            <a:r>
              <a:rPr lang="en-US" sz="1200" dirty="0" smtClean="0"/>
              <a:t>The great plastic ‘patches’ are a soup of plastic, found down to the ocean floor, in all oceans.  Concentrations in sediments (by vol.) are 4 to 5 orders of magnitude higher than in the water column </a:t>
            </a:r>
            <a:r>
              <a:rPr lang="en-US" sz="1050" dirty="0" smtClean="0"/>
              <a:t>(Worm et al., 2017). </a:t>
            </a:r>
            <a:r>
              <a:rPr lang="en-US" baseline="0" dirty="0" smtClean="0"/>
              <a:t>8 </a:t>
            </a:r>
            <a:r>
              <a:rPr lang="en-US" baseline="0" dirty="0"/>
              <a:t>million metric tons per year of discarded plastics eventually make their way into oceans in </a:t>
            </a:r>
            <a:r>
              <a:rPr lang="en-US" sz="1200" b="0" i="0" kern="1200" dirty="0">
                <a:solidFill>
                  <a:schemeClr val="tx1"/>
                </a:solidFill>
                <a:effectLst/>
                <a:latin typeface="+mn-lt"/>
                <a:ea typeface="+mn-ea"/>
                <a:cs typeface="+mn-cs"/>
              </a:rPr>
              <a:t>natural gathering points where rotating currents, winds, and other ocean features converge to accumulate marine debris, as well as plankton, seaweed, and other sea life</a:t>
            </a:r>
            <a:r>
              <a:rPr lang="en-US" sz="1200" b="0" i="0" kern="1200" dirty="0" smtClean="0">
                <a:solidFill>
                  <a:schemeClr val="tx1"/>
                </a:solidFill>
                <a:effectLst/>
                <a:latin typeface="+mn-lt"/>
                <a:ea typeface="+mn-ea"/>
                <a:cs typeface="+mn-cs"/>
              </a:rPr>
              <a:t>.</a:t>
            </a:r>
            <a:r>
              <a:rPr lang="en-US" baseline="0" dirty="0" smtClean="0"/>
              <a:t> </a:t>
            </a:r>
            <a:r>
              <a:rPr lang="en-US" baseline="0" dirty="0"/>
              <a:t>There are several of these patches in the Pacific Ocean. The plastics then begin to break apart into smaller pieces. </a:t>
            </a:r>
          </a:p>
          <a:p>
            <a:pPr defTabSz="465887">
              <a:defRPr/>
            </a:pPr>
            <a:endParaRPr lang="en-US" baseline="0" dirty="0"/>
          </a:p>
          <a:p>
            <a:r>
              <a:rPr lang="en-US" sz="1200" b="0" i="0" kern="1200" dirty="0">
                <a:solidFill>
                  <a:schemeClr val="tx1"/>
                </a:solidFill>
                <a:effectLst/>
                <a:latin typeface="+mn-lt"/>
                <a:ea typeface="+mn-ea"/>
                <a:cs typeface="+mn-cs"/>
              </a:rPr>
              <a:t>Some of you may have heard of the Great Pacific Garbage patch, purportedly twice the size of Texas.  </a:t>
            </a:r>
            <a:r>
              <a:rPr lang="en-US" sz="1200" b="1" i="0" kern="1200" dirty="0">
                <a:solidFill>
                  <a:schemeClr val="tx1"/>
                </a:solidFill>
                <a:effectLst/>
                <a:latin typeface="+mn-lt"/>
                <a:ea typeface="+mn-ea"/>
                <a:cs typeface="+mn-cs"/>
              </a:rPr>
              <a:t>According to NOAA, There is no "garbage patch,"</a:t>
            </a:r>
            <a:r>
              <a:rPr lang="en-US" sz="1200" b="0" i="0" kern="1200" dirty="0">
                <a:solidFill>
                  <a:schemeClr val="tx1"/>
                </a:solidFill>
                <a:effectLst/>
                <a:latin typeface="+mn-lt"/>
                <a:ea typeface="+mn-ea"/>
                <a:cs typeface="+mn-cs"/>
              </a:rPr>
              <a:t> which in their words,  “conjures images of a floating landfill in the middle of the ocean, with miles of bobbing plastic bottles and rogue yogurt cups”. NOAA Marine Debris Program's Carey Morishige explains this misnomer:</a:t>
            </a:r>
          </a:p>
          <a:p>
            <a:r>
              <a:rPr lang="en-US" dirty="0">
                <a:effectLst/>
              </a:rPr>
              <a:t>“While it's true that these areas have a higher concentration of plastic than other parts of the ocean, much of the debris found in these areas are small bits of plastic (microplastics) that are suspended throughout the water column. A comparison I like to use is that the debris is more like flecks of pepper floating throughout a bowl of soup, rather than a skim of fat that accumulates (or sits) on the surface.”</a:t>
            </a:r>
          </a:p>
          <a:p>
            <a:endParaRPr lang="en-US" dirty="0">
              <a:effectLst/>
            </a:endParaRPr>
          </a:p>
          <a:p>
            <a:r>
              <a:rPr lang="en-US" sz="1200" b="1" i="0" kern="1200" dirty="0">
                <a:solidFill>
                  <a:schemeClr val="tx1"/>
                </a:solidFill>
                <a:effectLst/>
                <a:latin typeface="+mn-lt"/>
                <a:ea typeface="+mn-ea"/>
                <a:cs typeface="+mn-cs"/>
              </a:rPr>
              <a:t>The Eastern Pacific Garbage Patch (aka "Great Pacific Garbage Patch")</a:t>
            </a:r>
          </a:p>
          <a:p>
            <a:r>
              <a:rPr lang="en-US" sz="1200" b="0" i="0" kern="1200" dirty="0">
                <a:solidFill>
                  <a:schemeClr val="tx1"/>
                </a:solidFill>
                <a:effectLst/>
                <a:latin typeface="+mn-lt"/>
                <a:ea typeface="+mn-ea"/>
                <a:cs typeface="+mn-cs"/>
              </a:rPr>
              <a:t>In most cases when people talk about the "</a:t>
            </a:r>
            <a:r>
              <a:rPr lang="en-US" sz="1200" b="0" i="0" u="none" strike="noStrike" kern="1200" dirty="0">
                <a:solidFill>
                  <a:schemeClr val="tx1"/>
                </a:solidFill>
                <a:effectLst/>
                <a:latin typeface="+mn-lt"/>
                <a:ea typeface="+mn-ea"/>
                <a:cs typeface="+mn-cs"/>
                <a:hlinkClick r:id="rId3"/>
              </a:rPr>
              <a:t>Great Pacific Garbage Patch</a:t>
            </a:r>
            <a:r>
              <a:rPr lang="en-US" sz="1200" b="0" i="0" kern="1200" dirty="0">
                <a:solidFill>
                  <a:schemeClr val="tx1"/>
                </a:solidFill>
                <a:effectLst/>
                <a:latin typeface="+mn-lt"/>
                <a:ea typeface="+mn-ea"/>
                <a:cs typeface="+mn-cs"/>
              </a:rPr>
              <a:t>," they are referring to the Eastern Pacific garbage patch. This is located in a constantly moving and changing swirl of water roughly midway between Hawaii and California, in an atmospheric area known as the North Pacific Subtropical High. NOAA National Weather Service meteorologist Ted </a:t>
            </a:r>
            <a:r>
              <a:rPr lang="en-US" sz="1200" b="0" i="0" kern="1200" dirty="0" err="1">
                <a:solidFill>
                  <a:schemeClr val="tx1"/>
                </a:solidFill>
                <a:effectLst/>
                <a:latin typeface="+mn-lt"/>
                <a:ea typeface="+mn-ea"/>
                <a:cs typeface="+mn-cs"/>
              </a:rPr>
              <a:t>Buehner</a:t>
            </a:r>
            <a:r>
              <a:rPr lang="en-US" sz="1200" b="0" i="0" kern="1200" dirty="0">
                <a:solidFill>
                  <a:schemeClr val="tx1"/>
                </a:solidFill>
                <a:effectLst/>
                <a:latin typeface="+mn-lt"/>
                <a:ea typeface="+mn-ea"/>
                <a:cs typeface="+mn-cs"/>
              </a:rPr>
              <a:t> describes the North Pacific High as involving "a broad area of sinking air resulting in higher atmospheric pressure, drier warmer temperatures and generally fair weather (as a result of the sinking air)." This </a:t>
            </a:r>
            <a:r>
              <a:rPr lang="en-US" sz="1200" b="0" i="0" u="none" strike="noStrike" kern="1200" dirty="0">
                <a:solidFill>
                  <a:schemeClr val="tx1"/>
                </a:solidFill>
                <a:effectLst/>
                <a:latin typeface="+mn-lt"/>
                <a:ea typeface="+mn-ea"/>
                <a:cs typeface="+mn-cs"/>
                <a:hlinkClick r:id="rId4"/>
              </a:rPr>
              <a:t>high pressure area</a:t>
            </a:r>
            <a:r>
              <a:rPr lang="en-US" sz="1200" b="0" i="0" kern="1200" dirty="0">
                <a:solidFill>
                  <a:schemeClr val="tx1"/>
                </a:solidFill>
                <a:effectLst/>
                <a:latin typeface="+mn-lt"/>
                <a:ea typeface="+mn-ea"/>
                <a:cs typeface="+mn-cs"/>
              </a:rPr>
              <a:t> remains in a semi-permanent state, affecting the movement of the ocean below. "Winds with high pressure tend to be light(</a:t>
            </a:r>
            <a:r>
              <a:rPr lang="en-US" sz="1200" b="0" i="0" kern="1200" dirty="0" err="1">
                <a:solidFill>
                  <a:schemeClr val="tx1"/>
                </a:solidFill>
                <a:effectLst/>
                <a:latin typeface="+mn-lt"/>
                <a:ea typeface="+mn-ea"/>
                <a:cs typeface="+mn-cs"/>
              </a:rPr>
              <a:t>er</a:t>
            </a:r>
            <a:r>
              <a:rPr lang="en-US" sz="1200" b="0" i="0" kern="1200" dirty="0">
                <a:solidFill>
                  <a:schemeClr val="tx1"/>
                </a:solidFill>
                <a:effectLst/>
                <a:latin typeface="+mn-lt"/>
                <a:ea typeface="+mn-ea"/>
                <a:cs typeface="+mn-cs"/>
              </a:rPr>
              <a:t>) and blow clockwise in the northern hemisphere out over the open ocean," according to </a:t>
            </a:r>
            <a:r>
              <a:rPr lang="en-US" sz="1200" b="0" i="0" kern="1200" dirty="0" err="1">
                <a:solidFill>
                  <a:schemeClr val="tx1"/>
                </a:solidFill>
                <a:effectLst/>
                <a:latin typeface="+mn-lt"/>
                <a:ea typeface="+mn-ea"/>
                <a:cs typeface="+mn-cs"/>
              </a:rPr>
              <a:t>Buehner</a:t>
            </a:r>
            <a:r>
              <a:rPr lang="en-US" sz="1200" b="0" i="0" kern="1200" dirty="0">
                <a:solidFill>
                  <a:schemeClr val="tx1"/>
                </a:solidFill>
                <a:effectLst/>
                <a:latin typeface="+mn-lt"/>
                <a:ea typeface="+mn-ea"/>
                <a:cs typeface="+mn-cs"/>
              </a:rPr>
              <a:t>. As a result, plastic and other debris floating at sea tend to get swept into the calm inner area of the North Pacific High, where the debris becomes trapped by oceanic and atmospheric forces and builds up at higher concentrations than surrounding waters. Over time, this has earned the area the nickname "garbage patch"—although the exact content, size, and location of the associated marine debris accumulations are still difficult to pin down.</a:t>
            </a:r>
          </a:p>
          <a:p>
            <a:endParaRPr lang="en-US" dirty="0">
              <a:effectLst/>
            </a:endParaRPr>
          </a:p>
          <a:p>
            <a:pPr defTabSz="465887">
              <a:defRPr/>
            </a:pPr>
            <a:endParaRPr lang="en-US" baseline="0" dirty="0"/>
          </a:p>
          <a:p>
            <a:pPr defTabSz="465887">
              <a:defRPr/>
            </a:pPr>
            <a:endParaRPr lang="en-US" baseline="0" dirty="0"/>
          </a:p>
          <a:p>
            <a:r>
              <a:rPr lang="en-US" dirty="0"/>
              <a:t>https://vimeo.com/24984216</a:t>
            </a:r>
          </a:p>
          <a:p>
            <a:r>
              <a:rPr lang="en-US" dirty="0"/>
              <a:t>https://prhscience.wordpress.com/page/3/</a:t>
            </a:r>
          </a:p>
          <a:p>
            <a:endParaRPr lang="en-US" dirty="0"/>
          </a:p>
          <a:p>
            <a:r>
              <a:rPr lang="en-US" dirty="0"/>
              <a:t>https://response.restoration.noaa.gov/about/media/how-big-great-pacific-garbage-patch-science-vs-myth.html </a:t>
            </a:r>
          </a:p>
          <a:p>
            <a:pPr defTabSz="465887">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8</a:t>
            </a:fld>
            <a:endParaRPr lang="en-US"/>
          </a:p>
        </p:txBody>
      </p:sp>
    </p:spTree>
    <p:extLst>
      <p:ext uri="{BB962C8B-B14F-4D97-AF65-F5344CB8AC3E}">
        <p14:creationId xmlns:p14="http://schemas.microsoft.com/office/powerpoint/2010/main" val="18085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similar garbage “patches” in the Great Lakes, which c</a:t>
            </a:r>
            <a:r>
              <a:rPr lang="en-US" sz="1200" b="0" i="0" kern="1200" dirty="0">
                <a:solidFill>
                  <a:schemeClr val="tx1"/>
                </a:solidFill>
                <a:effectLst/>
                <a:latin typeface="+mn-lt"/>
                <a:ea typeface="+mn-ea"/>
                <a:cs typeface="+mn-cs"/>
              </a:rPr>
              <a:t>ontain nearly 20% of the world's surface freshwater and have a coastline longer than the East Coast of the United States.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an effort to better identify and understand how plastic debris is spread throughout the Great Lakes, researchers at the University of Waterloo in Canada have partnered with COM DEV on an exploratory research project. COM DEV is a designer and manufacturer of space and remote sensing technology. Researchers are working with this industry partner to develop and test the ability of different remote sensors to detect plastics in the Great Lakes. If they find the task is feasible and the trial runs prove to be effective, this work could be applied beyond the Great Lakes and across the United States. The NOAA Marine Debris Program, part of the Office of Response and Restoration, is engaged with and following the project. They plan to participate in the next steps of this promising effort. </a:t>
            </a:r>
          </a:p>
          <a:p>
            <a:endParaRPr lang="en-US" dirty="0"/>
          </a:p>
          <a:p>
            <a:r>
              <a:rPr lang="en-US" dirty="0"/>
              <a:t>https://response.restoration.noaa.gov/about/media/there-garbage-patch-great-lakes.html </a:t>
            </a:r>
          </a:p>
        </p:txBody>
      </p:sp>
      <p:sp>
        <p:nvSpPr>
          <p:cNvPr id="4" name="Slide Number Placeholder 3"/>
          <p:cNvSpPr>
            <a:spLocks noGrp="1"/>
          </p:cNvSpPr>
          <p:nvPr>
            <p:ph type="sldNum" sz="quarter" idx="5"/>
          </p:nvPr>
        </p:nvSpPr>
        <p:spPr/>
        <p:txBody>
          <a:bodyPr/>
          <a:lstStyle/>
          <a:p>
            <a:fld id="{448CA76F-A91B-A942-9A05-B37830632A6C}" type="slidenum">
              <a:rPr lang="en-US" smtClean="0"/>
              <a:t>10</a:t>
            </a:fld>
            <a:endParaRPr lang="en-US"/>
          </a:p>
        </p:txBody>
      </p:sp>
    </p:spTree>
    <p:extLst>
      <p:ext uri="{BB962C8B-B14F-4D97-AF65-F5344CB8AC3E}">
        <p14:creationId xmlns:p14="http://schemas.microsoft.com/office/powerpoint/2010/main" val="29256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8CA76F-A91B-A942-9A05-B37830632A6C}" type="slidenum">
              <a:rPr lang="en-US" smtClean="0"/>
              <a:t>11</a:t>
            </a:fld>
            <a:endParaRPr lang="en-US"/>
          </a:p>
        </p:txBody>
      </p:sp>
    </p:spTree>
    <p:extLst>
      <p:ext uri="{BB962C8B-B14F-4D97-AF65-F5344CB8AC3E}">
        <p14:creationId xmlns:p14="http://schemas.microsoft.com/office/powerpoint/2010/main" val="204251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extension.psu.edu" TargetMode="External"/><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extension.psu.edu" TargetMode="External"/><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extension.psu.edu" TargetMode="External"/><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81D78FC-DA83-0C49-9DB7-48439BC5582F}" type="datetime1">
              <a:rPr lang="es-BO" smtClean="0"/>
              <a:pPr/>
              <a:t>5/22/20</a:t>
            </a:fld>
            <a:endParaRPr lang="en-US"/>
          </a:p>
        </p:txBody>
      </p:sp>
      <p:sp>
        <p:nvSpPr>
          <p:cNvPr id="5" name="Footer Placeholder 4"/>
          <p:cNvSpPr>
            <a:spLocks noGrp="1"/>
          </p:cNvSpPr>
          <p:nvPr>
            <p:ph type="ftr" sz="quarter" idx="11"/>
          </p:nvPr>
        </p:nvSpPr>
        <p:spPr/>
        <p:txBody>
          <a:bodyPr/>
          <a:lstStyle/>
          <a:p>
            <a:r>
              <a:rPr lang="en-US"/>
              <a:t>This is a footer, so use it when you need it.</a:t>
            </a:r>
          </a:p>
        </p:txBody>
      </p:sp>
      <p:sp>
        <p:nvSpPr>
          <p:cNvPr id="6" name="Slide Number Placeholder 5"/>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397682226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D78FC-DA83-0C49-9DB7-48439BC5582F}" type="datetime1">
              <a:rPr lang="es-BO" smtClean="0"/>
              <a:pPr/>
              <a:t>5/22/20</a:t>
            </a:fld>
            <a:endParaRPr lang="en-US"/>
          </a:p>
        </p:txBody>
      </p:sp>
      <p:sp>
        <p:nvSpPr>
          <p:cNvPr id="5" name="Footer Placeholder 4"/>
          <p:cNvSpPr>
            <a:spLocks noGrp="1"/>
          </p:cNvSpPr>
          <p:nvPr>
            <p:ph type="ftr" sz="quarter" idx="11"/>
          </p:nvPr>
        </p:nvSpPr>
        <p:spPr/>
        <p:txBody>
          <a:bodyPr/>
          <a:lstStyle/>
          <a:p>
            <a:r>
              <a:rPr lang="en-US"/>
              <a:t>This is a footer, so use it when you need it.</a:t>
            </a:r>
          </a:p>
        </p:txBody>
      </p:sp>
      <p:sp>
        <p:nvSpPr>
          <p:cNvPr id="6" name="Slide Number Placeholder 5"/>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248769351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D78FC-DA83-0C49-9DB7-48439BC5582F}" type="datetime1">
              <a:rPr lang="es-BO" smtClean="0"/>
              <a:pPr/>
              <a:t>5/22/20</a:t>
            </a:fld>
            <a:endParaRPr lang="en-US"/>
          </a:p>
        </p:txBody>
      </p:sp>
      <p:sp>
        <p:nvSpPr>
          <p:cNvPr id="5" name="Footer Placeholder 4"/>
          <p:cNvSpPr>
            <a:spLocks noGrp="1"/>
          </p:cNvSpPr>
          <p:nvPr>
            <p:ph type="ftr" sz="quarter" idx="11"/>
          </p:nvPr>
        </p:nvSpPr>
        <p:spPr/>
        <p:txBody>
          <a:bodyPr/>
          <a:lstStyle/>
          <a:p>
            <a:r>
              <a:rPr lang="en-US"/>
              <a:t>This is a footer, so use it when you need it.</a:t>
            </a:r>
          </a:p>
        </p:txBody>
      </p:sp>
      <p:sp>
        <p:nvSpPr>
          <p:cNvPr id="6" name="Slide Number Placeholder 5"/>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193707206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sp>
        <p:nvSpPr>
          <p:cNvPr id="3" name="Rectángulo 2"/>
          <p:cNvSpPr/>
          <p:nvPr userDrawn="1"/>
        </p:nvSpPr>
        <p:spPr>
          <a:xfrm>
            <a:off x="245406" y="6081889"/>
            <a:ext cx="8672817" cy="699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Marcador de posición de imagen 12"/>
          <p:cNvSpPr>
            <a:spLocks noGrp="1"/>
          </p:cNvSpPr>
          <p:nvPr>
            <p:ph type="pic" sz="quarter" idx="13" hasCustomPrompt="1"/>
          </p:nvPr>
        </p:nvSpPr>
        <p:spPr>
          <a:xfrm>
            <a:off x="4091397" y="0"/>
            <a:ext cx="4759325" cy="4766228"/>
          </a:xfrm>
        </p:spPr>
        <p:txBody>
          <a:bodyPr>
            <a:normAutofit/>
          </a:bodyPr>
          <a:lstStyle>
            <a:lvl1pPr marL="0" indent="0" algn="ctr">
              <a:buNone/>
              <a:defRPr sz="2000" baseline="0"/>
            </a:lvl1pPr>
          </a:lstStyle>
          <a:p>
            <a:r>
              <a:rPr lang="en-US"/>
              <a:t>Click the icon below to add an image of your choice.</a:t>
            </a:r>
          </a:p>
        </p:txBody>
      </p:sp>
      <p:sp>
        <p:nvSpPr>
          <p:cNvPr id="2" name="Título 1"/>
          <p:cNvSpPr>
            <a:spLocks noGrp="1"/>
          </p:cNvSpPr>
          <p:nvPr>
            <p:ph type="ctrTitle" hasCustomPrompt="1"/>
          </p:nvPr>
        </p:nvSpPr>
        <p:spPr>
          <a:xfrm>
            <a:off x="330072" y="1195342"/>
            <a:ext cx="3602204" cy="3570886"/>
          </a:xfrm>
        </p:spPr>
        <p:txBody>
          <a:bodyPr lIns="180000" tIns="140400" rIns="180000" bIns="140400" anchor="t">
            <a:noAutofit/>
          </a:bodyPr>
          <a:lstStyle>
            <a:lvl1pPr algn="r">
              <a:lnSpc>
                <a:spcPct val="80000"/>
              </a:lnSpc>
              <a:defRPr sz="3600" b="1" baseline="0">
                <a:solidFill>
                  <a:schemeClr val="tx1"/>
                </a:solidFill>
              </a:defRPr>
            </a:lvl1pPr>
          </a:lstStyle>
          <a:p>
            <a:r>
              <a:rPr lang="en-US" noProof="0"/>
              <a:t>Insert Title, </a:t>
            </a:r>
            <a:br>
              <a:rPr lang="en-US" noProof="0"/>
            </a:br>
            <a:r>
              <a:rPr lang="en-US" noProof="0"/>
              <a:t>fill it with the color of your choice and change font size if needed. </a:t>
            </a:r>
            <a:endParaRPr lang="en-US"/>
          </a:p>
        </p:txBody>
      </p:sp>
      <p:sp>
        <p:nvSpPr>
          <p:cNvPr id="4" name="Marcador de fecha 3"/>
          <p:cNvSpPr>
            <a:spLocks noGrp="1"/>
          </p:cNvSpPr>
          <p:nvPr>
            <p:ph type="dt" sz="half" idx="10"/>
          </p:nvPr>
        </p:nvSpPr>
        <p:spPr/>
        <p:txBody>
          <a:bodyPr/>
          <a:lstStyle/>
          <a:p>
            <a:fld id="{F0137B1C-8C90-1143-B53A-7CA03895B303}"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cxnSp>
        <p:nvCxnSpPr>
          <p:cNvPr id="7" name="Conector recto 6"/>
          <p:cNvCxnSpPr/>
          <p:nvPr userDrawn="1"/>
        </p:nvCxnSpPr>
        <p:spPr>
          <a:xfrm>
            <a:off x="330072" y="6490531"/>
            <a:ext cx="8520650" cy="0"/>
          </a:xfrm>
          <a:prstGeom prst="line">
            <a:avLst/>
          </a:prstGeom>
          <a:ln w="952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9" name="Imagen 8" descr="PSU_EXT_1_RGB_2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072" y="4964165"/>
            <a:ext cx="2877775" cy="857759"/>
          </a:xfrm>
          <a:prstGeom prst="rect">
            <a:avLst/>
          </a:prstGeom>
        </p:spPr>
      </p:pic>
      <p:cxnSp>
        <p:nvCxnSpPr>
          <p:cNvPr id="11" name="Conector recto 10"/>
          <p:cNvCxnSpPr/>
          <p:nvPr userDrawn="1"/>
        </p:nvCxnSpPr>
        <p:spPr>
          <a:xfrm>
            <a:off x="330072" y="4964166"/>
            <a:ext cx="8520650" cy="0"/>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Marcador de texto 13"/>
          <p:cNvSpPr>
            <a:spLocks noGrp="1"/>
          </p:cNvSpPr>
          <p:nvPr>
            <p:ph type="body" sz="quarter" idx="14" hasCustomPrompt="1"/>
          </p:nvPr>
        </p:nvSpPr>
        <p:spPr>
          <a:xfrm>
            <a:off x="4091397" y="5016542"/>
            <a:ext cx="4759325" cy="318497"/>
          </a:xfrm>
        </p:spPr>
        <p:txBody>
          <a:bodyPr anchor="t">
            <a:noAutofit/>
          </a:bodyPr>
          <a:lstStyle>
            <a:lvl1pPr marL="0" indent="0" algn="r">
              <a:buNone/>
              <a:defRPr sz="1200">
                <a:solidFill>
                  <a:schemeClr val="tx2"/>
                </a:solidFill>
              </a:defRPr>
            </a:lvl1pPr>
          </a:lstStyle>
          <a:p>
            <a:pPr lvl="0"/>
            <a:r>
              <a:rPr lang="en-US"/>
              <a:t>Insert District or Local Offices</a:t>
            </a:r>
          </a:p>
        </p:txBody>
      </p:sp>
      <p:pic>
        <p:nvPicPr>
          <p:cNvPr id="15" name="Imagen 14" descr="extension-url-black.png">
            <a:hlinkClick r:id="rId3"/>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134219" y="6557945"/>
            <a:ext cx="1622432" cy="145282"/>
          </a:xfrm>
          <a:prstGeom prst="rect">
            <a:avLst/>
          </a:prstGeom>
        </p:spPr>
      </p:pic>
    </p:spTree>
    <p:extLst>
      <p:ext uri="{BB962C8B-B14F-4D97-AF65-F5344CB8AC3E}">
        <p14:creationId xmlns:p14="http://schemas.microsoft.com/office/powerpoint/2010/main" val="225255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pener 2">
    <p:spTree>
      <p:nvGrpSpPr>
        <p:cNvPr id="1" name=""/>
        <p:cNvGrpSpPr/>
        <p:nvPr/>
      </p:nvGrpSpPr>
      <p:grpSpPr>
        <a:xfrm>
          <a:off x="0" y="0"/>
          <a:ext cx="0" cy="0"/>
          <a:chOff x="0" y="0"/>
          <a:chExt cx="0" cy="0"/>
        </a:xfrm>
      </p:grpSpPr>
      <p:sp>
        <p:nvSpPr>
          <p:cNvPr id="13" name="Marcador de posición de imagen 13"/>
          <p:cNvSpPr>
            <a:spLocks noGrp="1"/>
          </p:cNvSpPr>
          <p:nvPr>
            <p:ph type="pic" sz="quarter" idx="13" hasCustomPrompt="1"/>
          </p:nvPr>
        </p:nvSpPr>
        <p:spPr>
          <a:xfrm>
            <a:off x="0" y="0"/>
            <a:ext cx="9144000" cy="1495778"/>
          </a:xfrm>
        </p:spPr>
        <p:txBody>
          <a:bodyPr>
            <a:normAutofit/>
          </a:bodyPr>
          <a:lstStyle>
            <a:lvl1pPr marL="0" indent="0" algn="ctr">
              <a:buNone/>
              <a:defRPr sz="2000"/>
            </a:lvl1pPr>
          </a:lstStyle>
          <a:p>
            <a:r>
              <a:rPr lang="en-US"/>
              <a:t>Click the icon below to add an image of your choice.</a:t>
            </a:r>
          </a:p>
        </p:txBody>
      </p:sp>
      <p:sp>
        <p:nvSpPr>
          <p:cNvPr id="2" name="Título 1"/>
          <p:cNvSpPr>
            <a:spLocks noGrp="1"/>
          </p:cNvSpPr>
          <p:nvPr>
            <p:ph type="title" hasCustomPrompt="1"/>
          </p:nvPr>
        </p:nvSpPr>
        <p:spPr>
          <a:xfrm>
            <a:off x="457200" y="1760862"/>
            <a:ext cx="8229600" cy="2227820"/>
          </a:xfrm>
        </p:spPr>
        <p:txBody>
          <a:bodyPr anchor="t"/>
          <a:lstStyle>
            <a:lvl1pPr algn="ctr">
              <a:lnSpc>
                <a:spcPct val="90000"/>
              </a:lnSpc>
              <a:defRPr sz="4400" baseline="0"/>
            </a:lvl1pPr>
          </a:lstStyle>
          <a:p>
            <a:r>
              <a:rPr lang="en-US"/>
              <a:t>Centered Idea or Presentation Opener</a:t>
            </a:r>
          </a:p>
        </p:txBody>
      </p:sp>
      <p:sp>
        <p:nvSpPr>
          <p:cNvPr id="3" name="Marcador de fecha 2"/>
          <p:cNvSpPr>
            <a:spLocks noGrp="1"/>
          </p:cNvSpPr>
          <p:nvPr>
            <p:ph type="dt" sz="half" idx="10"/>
          </p:nvPr>
        </p:nvSpPr>
        <p:spPr/>
        <p:txBody>
          <a:bodyPr/>
          <a:lstStyle/>
          <a:p>
            <a:fld id="{181D78FC-DA83-0C49-9DB7-48439BC5582F}" type="datetime1">
              <a:rPr lang="es-BO" smtClean="0"/>
              <a:pPr/>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3838942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Object 2">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7200" y="274639"/>
            <a:ext cx="8393522" cy="755472"/>
          </a:xfrm>
        </p:spPr>
        <p:txBody>
          <a:bodyPr/>
          <a:lstStyle>
            <a:lvl1pPr>
              <a:defRPr baseline="0"/>
            </a:lvl1pPr>
          </a:lstStyle>
          <a:p>
            <a:r>
              <a:rPr lang="en-US" noProof="0"/>
              <a:t>Bullet-point Slide</a:t>
            </a:r>
            <a:endParaRPr lang="en-US"/>
          </a:p>
        </p:txBody>
      </p:sp>
      <p:sp>
        <p:nvSpPr>
          <p:cNvPr id="3" name="Marcador de contenido 2"/>
          <p:cNvSpPr>
            <a:spLocks noGrp="1"/>
          </p:cNvSpPr>
          <p:nvPr>
            <p:ph idx="1" hasCustomPrompt="1"/>
          </p:nvPr>
        </p:nvSpPr>
        <p:spPr>
          <a:xfrm>
            <a:off x="457200" y="1171223"/>
            <a:ext cx="8393522" cy="4981221"/>
          </a:xfrm>
        </p:spPr>
        <p:txBody>
          <a:bodyPr/>
          <a:lstStyle>
            <a:lvl4pPr>
              <a:defRPr baseline="0"/>
            </a:lvl4pPr>
          </a:lstStyle>
          <a:p>
            <a:pPr lvl="0"/>
            <a:r>
              <a:rPr lang="en-US" noProof="0"/>
              <a:t>Keep it simple</a:t>
            </a:r>
          </a:p>
          <a:p>
            <a:pPr lvl="1"/>
            <a:r>
              <a:rPr lang="en-US" noProof="0"/>
              <a:t>Don’t overuse these bullets!</a:t>
            </a:r>
          </a:p>
          <a:p>
            <a:pPr lvl="2"/>
            <a:r>
              <a:rPr lang="en-US" noProof="0"/>
              <a:t>We strongly recommend not to use these ones</a:t>
            </a:r>
          </a:p>
          <a:p>
            <a:pPr lvl="3"/>
            <a:r>
              <a:rPr lang="en-US" noProof="0"/>
              <a:t>Your audience won’t read these ones</a:t>
            </a:r>
          </a:p>
          <a:p>
            <a:pPr lvl="4"/>
            <a:r>
              <a:rPr lang="en-US" noProof="0"/>
              <a:t>Forget about it!</a:t>
            </a:r>
          </a:p>
        </p:txBody>
      </p:sp>
      <p:sp>
        <p:nvSpPr>
          <p:cNvPr id="4" name="Marcador de fecha 3"/>
          <p:cNvSpPr>
            <a:spLocks noGrp="1"/>
          </p:cNvSpPr>
          <p:nvPr>
            <p:ph type="dt" sz="half" idx="10"/>
          </p:nvPr>
        </p:nvSpPr>
        <p:spPr/>
        <p:txBody>
          <a:bodyPr/>
          <a:lstStyle/>
          <a:p>
            <a:fld id="{A5068A67-95CD-0E47-9515-8ED005D9E9DE}"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spTree>
    <p:extLst>
      <p:ext uri="{BB962C8B-B14F-4D97-AF65-F5344CB8AC3E}">
        <p14:creationId xmlns:p14="http://schemas.microsoft.com/office/powerpoint/2010/main" val="4045337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8" name="Rectángulo 17"/>
          <p:cNvSpPr/>
          <p:nvPr userDrawn="1"/>
        </p:nvSpPr>
        <p:spPr>
          <a:xfrm>
            <a:off x="245406" y="6081889"/>
            <a:ext cx="8672817" cy="699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Marcador de posición de imagen 6"/>
          <p:cNvSpPr>
            <a:spLocks noGrp="1"/>
          </p:cNvSpPr>
          <p:nvPr>
            <p:ph type="pic" sz="quarter" idx="14" hasCustomPrompt="1"/>
          </p:nvPr>
        </p:nvSpPr>
        <p:spPr>
          <a:xfrm>
            <a:off x="330072" y="148499"/>
            <a:ext cx="968375" cy="948350"/>
          </a:xfrm>
        </p:spPr>
        <p:txBody>
          <a:bodyPr>
            <a:normAutofit/>
          </a:bodyPr>
          <a:lstStyle>
            <a:lvl1pPr marL="0" indent="0" algn="ctr">
              <a:buNone/>
              <a:defRPr sz="1200"/>
            </a:lvl1pPr>
          </a:lstStyle>
          <a:p>
            <a:r>
              <a:rPr lang="en-US"/>
              <a:t>Photo</a:t>
            </a:r>
          </a:p>
        </p:txBody>
      </p:sp>
      <p:sp>
        <p:nvSpPr>
          <p:cNvPr id="10" name="Subtítulo 2"/>
          <p:cNvSpPr>
            <a:spLocks noGrp="1"/>
          </p:cNvSpPr>
          <p:nvPr>
            <p:ph type="subTitle" idx="1" hasCustomPrompt="1"/>
          </p:nvPr>
        </p:nvSpPr>
        <p:spPr>
          <a:xfrm>
            <a:off x="1401772" y="148498"/>
            <a:ext cx="2531887" cy="948351"/>
          </a:xfrm>
        </p:spPr>
        <p:txBody>
          <a:bodyPr lIns="144000" tIns="93600" rIns="144000" bIns="93600" anchor="ctr">
            <a:noAutofit/>
          </a:bodyPr>
          <a:lstStyle>
            <a:lvl1pPr marL="0" indent="0" algn="l">
              <a:lnSpc>
                <a:spcPct val="100000"/>
              </a:lnSpc>
              <a:buNone/>
              <a:defRPr sz="12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Professor’s name and other information, fill it with the color of your choice and change font size if needed.</a:t>
            </a:r>
          </a:p>
        </p:txBody>
      </p:sp>
      <p:sp>
        <p:nvSpPr>
          <p:cNvPr id="2" name="Título 1"/>
          <p:cNvSpPr>
            <a:spLocks noGrp="1"/>
          </p:cNvSpPr>
          <p:nvPr>
            <p:ph type="ctrTitle" hasCustomPrompt="1"/>
          </p:nvPr>
        </p:nvSpPr>
        <p:spPr>
          <a:xfrm>
            <a:off x="330072" y="1188002"/>
            <a:ext cx="3603587" cy="3599998"/>
          </a:xfrm>
        </p:spPr>
        <p:txBody>
          <a:bodyPr lIns="180000" tIns="140400" rIns="180000" bIns="140400" anchor="t">
            <a:noAutofit/>
          </a:bodyPr>
          <a:lstStyle>
            <a:lvl1pPr algn="r">
              <a:lnSpc>
                <a:spcPct val="80000"/>
              </a:lnSpc>
              <a:defRPr sz="3600" b="1" baseline="0">
                <a:solidFill>
                  <a:schemeClr val="tx1"/>
                </a:solidFill>
              </a:defRPr>
            </a:lvl1pPr>
          </a:lstStyle>
          <a:p>
            <a:r>
              <a:rPr lang="en-US" noProof="0"/>
              <a:t>Insert Title, </a:t>
            </a:r>
            <a:br>
              <a:rPr lang="en-US" noProof="0"/>
            </a:br>
            <a:r>
              <a:rPr lang="en-US" noProof="0"/>
              <a:t>fill it with the color of your choice and change font size if needed. </a:t>
            </a:r>
            <a:endParaRPr lang="en-US"/>
          </a:p>
        </p:txBody>
      </p:sp>
      <p:sp>
        <p:nvSpPr>
          <p:cNvPr id="13" name="Marcador de posición de imagen 12"/>
          <p:cNvSpPr>
            <a:spLocks noGrp="1"/>
          </p:cNvSpPr>
          <p:nvPr>
            <p:ph type="pic" sz="quarter" idx="13" hasCustomPrompt="1"/>
          </p:nvPr>
        </p:nvSpPr>
        <p:spPr>
          <a:xfrm>
            <a:off x="4091397" y="0"/>
            <a:ext cx="4759325" cy="4788000"/>
          </a:xfrm>
        </p:spPr>
        <p:txBody>
          <a:bodyPr>
            <a:normAutofit/>
          </a:bodyPr>
          <a:lstStyle>
            <a:lvl1pPr marL="0" indent="0" algn="ctr">
              <a:buNone/>
              <a:defRPr sz="2000" baseline="0"/>
            </a:lvl1pPr>
          </a:lstStyle>
          <a:p>
            <a:r>
              <a:rPr lang="en-US"/>
              <a:t>Click the icon below to add an image of your choice.</a:t>
            </a:r>
          </a:p>
        </p:txBody>
      </p:sp>
      <p:sp>
        <p:nvSpPr>
          <p:cNvPr id="4" name="Marcador de fecha 3"/>
          <p:cNvSpPr>
            <a:spLocks noGrp="1"/>
          </p:cNvSpPr>
          <p:nvPr>
            <p:ph type="dt" sz="half" idx="10"/>
          </p:nvPr>
        </p:nvSpPr>
        <p:spPr/>
        <p:txBody>
          <a:bodyPr/>
          <a:lstStyle/>
          <a:p>
            <a:fld id="{F0137B1C-8C90-1143-B53A-7CA03895B303}"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pic>
        <p:nvPicPr>
          <p:cNvPr id="11" name="Imagen 10" descr="PSU_EXT_1_RGB_2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072" y="4964165"/>
            <a:ext cx="2877775" cy="857759"/>
          </a:xfrm>
          <a:prstGeom prst="rect">
            <a:avLst/>
          </a:prstGeom>
        </p:spPr>
      </p:pic>
      <p:cxnSp>
        <p:nvCxnSpPr>
          <p:cNvPr id="12" name="Conector recto 11"/>
          <p:cNvCxnSpPr/>
          <p:nvPr userDrawn="1"/>
        </p:nvCxnSpPr>
        <p:spPr>
          <a:xfrm>
            <a:off x="330072" y="4964166"/>
            <a:ext cx="8520650" cy="0"/>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Marcador de texto 13"/>
          <p:cNvSpPr>
            <a:spLocks noGrp="1"/>
          </p:cNvSpPr>
          <p:nvPr>
            <p:ph type="body" sz="quarter" idx="15" hasCustomPrompt="1"/>
          </p:nvPr>
        </p:nvSpPr>
        <p:spPr>
          <a:xfrm>
            <a:off x="4091397" y="5016542"/>
            <a:ext cx="4759325" cy="318497"/>
          </a:xfrm>
        </p:spPr>
        <p:txBody>
          <a:bodyPr anchor="t">
            <a:noAutofit/>
          </a:bodyPr>
          <a:lstStyle>
            <a:lvl1pPr marL="0" indent="0" algn="r">
              <a:buNone/>
              <a:defRPr sz="1200">
                <a:solidFill>
                  <a:schemeClr val="tx2"/>
                </a:solidFill>
              </a:defRPr>
            </a:lvl1pPr>
          </a:lstStyle>
          <a:p>
            <a:pPr lvl="0"/>
            <a:r>
              <a:rPr lang="en-US"/>
              <a:t>Insert District or Local Offices</a:t>
            </a:r>
          </a:p>
        </p:txBody>
      </p:sp>
      <p:cxnSp>
        <p:nvCxnSpPr>
          <p:cNvPr id="16" name="Conector recto 15"/>
          <p:cNvCxnSpPr/>
          <p:nvPr userDrawn="1"/>
        </p:nvCxnSpPr>
        <p:spPr>
          <a:xfrm>
            <a:off x="330072" y="6490531"/>
            <a:ext cx="8520650" cy="0"/>
          </a:xfrm>
          <a:prstGeom prst="line">
            <a:avLst/>
          </a:prstGeom>
          <a:ln w="952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7" name="Imagen 16" descr="extension-url-black.png">
            <a:hlinkClick r:id="rId3"/>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134219" y="6557945"/>
            <a:ext cx="1622432" cy="145282"/>
          </a:xfrm>
          <a:prstGeom prst="rect">
            <a:avLst/>
          </a:prstGeom>
        </p:spPr>
      </p:pic>
    </p:spTree>
    <p:extLst>
      <p:ext uri="{BB962C8B-B14F-4D97-AF65-F5344CB8AC3E}">
        <p14:creationId xmlns:p14="http://schemas.microsoft.com/office/powerpoint/2010/main" val="475778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6" name="Rectángulo 15"/>
          <p:cNvSpPr/>
          <p:nvPr userDrawn="1"/>
        </p:nvSpPr>
        <p:spPr>
          <a:xfrm>
            <a:off x="245406" y="6081889"/>
            <a:ext cx="8672817" cy="699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ítulo 1"/>
          <p:cNvSpPr>
            <a:spLocks noGrp="1"/>
          </p:cNvSpPr>
          <p:nvPr>
            <p:ph type="ctrTitle" hasCustomPrompt="1"/>
          </p:nvPr>
        </p:nvSpPr>
        <p:spPr>
          <a:xfrm>
            <a:off x="328734" y="1222951"/>
            <a:ext cx="8520650" cy="3309111"/>
          </a:xfrm>
        </p:spPr>
        <p:txBody>
          <a:bodyPr anchor="b">
            <a:normAutofit/>
          </a:bodyPr>
          <a:lstStyle>
            <a:lvl1pPr algn="l">
              <a:lnSpc>
                <a:spcPct val="80000"/>
              </a:lnSpc>
              <a:defRPr sz="6600" baseline="0">
                <a:solidFill>
                  <a:schemeClr val="accent1"/>
                </a:solidFill>
              </a:defRPr>
            </a:lvl1pPr>
          </a:lstStyle>
          <a:p>
            <a:r>
              <a:rPr lang="en-US" noProof="0"/>
              <a:t>This is a title.</a:t>
            </a:r>
            <a:endParaRPr lang="en-US"/>
          </a:p>
        </p:txBody>
      </p:sp>
      <p:sp>
        <p:nvSpPr>
          <p:cNvPr id="3" name="Subtítulo 2"/>
          <p:cNvSpPr>
            <a:spLocks noGrp="1"/>
          </p:cNvSpPr>
          <p:nvPr>
            <p:ph type="subTitle" idx="1" hasCustomPrompt="1"/>
          </p:nvPr>
        </p:nvSpPr>
        <p:spPr>
          <a:xfrm>
            <a:off x="328734" y="4466592"/>
            <a:ext cx="8521987" cy="445197"/>
          </a:xfrm>
        </p:spPr>
        <p:txBody>
          <a:bodyPr>
            <a:noAutofit/>
          </a:bodyPr>
          <a:lstStyle>
            <a:lvl1pPr marL="0" indent="0" algn="l">
              <a:buNone/>
              <a:defRPr sz="2000" b="0"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There’s also room for a Subtitle. Don’t make it so long though.</a:t>
            </a:r>
          </a:p>
        </p:txBody>
      </p:sp>
      <p:sp>
        <p:nvSpPr>
          <p:cNvPr id="4" name="Marcador de fecha 3"/>
          <p:cNvSpPr>
            <a:spLocks noGrp="1"/>
          </p:cNvSpPr>
          <p:nvPr>
            <p:ph type="dt" sz="half" idx="10"/>
          </p:nvPr>
        </p:nvSpPr>
        <p:spPr/>
        <p:txBody>
          <a:bodyPr/>
          <a:lstStyle/>
          <a:p>
            <a:fld id="{F0137B1C-8C90-1143-B53A-7CA03895B303}"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pic>
        <p:nvPicPr>
          <p:cNvPr id="10" name="Imagen 9" descr="PSU_EXT_1_RGB_2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072" y="4964165"/>
            <a:ext cx="2877775" cy="857759"/>
          </a:xfrm>
          <a:prstGeom prst="rect">
            <a:avLst/>
          </a:prstGeom>
        </p:spPr>
      </p:pic>
      <p:cxnSp>
        <p:nvCxnSpPr>
          <p:cNvPr id="11" name="Conector recto 10"/>
          <p:cNvCxnSpPr/>
          <p:nvPr userDrawn="1"/>
        </p:nvCxnSpPr>
        <p:spPr>
          <a:xfrm>
            <a:off x="330072" y="4964166"/>
            <a:ext cx="8520650" cy="0"/>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Marcador de texto 13"/>
          <p:cNvSpPr>
            <a:spLocks noGrp="1"/>
          </p:cNvSpPr>
          <p:nvPr>
            <p:ph type="body" sz="quarter" idx="15" hasCustomPrompt="1"/>
          </p:nvPr>
        </p:nvSpPr>
        <p:spPr>
          <a:xfrm>
            <a:off x="4091397" y="5016542"/>
            <a:ext cx="4759325" cy="318497"/>
          </a:xfrm>
        </p:spPr>
        <p:txBody>
          <a:bodyPr anchor="t">
            <a:noAutofit/>
          </a:bodyPr>
          <a:lstStyle>
            <a:lvl1pPr marL="0" indent="0" algn="r">
              <a:buNone/>
              <a:defRPr sz="1200">
                <a:solidFill>
                  <a:schemeClr val="tx2"/>
                </a:solidFill>
              </a:defRPr>
            </a:lvl1pPr>
          </a:lstStyle>
          <a:p>
            <a:pPr lvl="0"/>
            <a:r>
              <a:rPr lang="en-US"/>
              <a:t>Insert District or Local Offices</a:t>
            </a:r>
          </a:p>
        </p:txBody>
      </p:sp>
      <p:cxnSp>
        <p:nvCxnSpPr>
          <p:cNvPr id="14" name="Conector recto 13"/>
          <p:cNvCxnSpPr/>
          <p:nvPr userDrawn="1"/>
        </p:nvCxnSpPr>
        <p:spPr>
          <a:xfrm>
            <a:off x="330072" y="6490531"/>
            <a:ext cx="8520650" cy="0"/>
          </a:xfrm>
          <a:prstGeom prst="line">
            <a:avLst/>
          </a:prstGeom>
          <a:ln w="952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Imagen 14" descr="extension-url-black.png">
            <a:hlinkClick r:id="rId3"/>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134219" y="6557945"/>
            <a:ext cx="1622432" cy="145282"/>
          </a:xfrm>
          <a:prstGeom prst="rect">
            <a:avLst/>
          </a:prstGeom>
        </p:spPr>
      </p:pic>
    </p:spTree>
    <p:extLst>
      <p:ext uri="{BB962C8B-B14F-4D97-AF65-F5344CB8AC3E}">
        <p14:creationId xmlns:p14="http://schemas.microsoft.com/office/powerpoint/2010/main" val="3961820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ner 1">
    <p:spTree>
      <p:nvGrpSpPr>
        <p:cNvPr id="1" name=""/>
        <p:cNvGrpSpPr/>
        <p:nvPr/>
      </p:nvGrpSpPr>
      <p:grpSpPr>
        <a:xfrm>
          <a:off x="0" y="0"/>
          <a:ext cx="0" cy="0"/>
          <a:chOff x="0" y="0"/>
          <a:chExt cx="0" cy="0"/>
        </a:xfrm>
      </p:grpSpPr>
      <p:sp>
        <p:nvSpPr>
          <p:cNvPr id="11" name="Marcador de texto 10"/>
          <p:cNvSpPr>
            <a:spLocks noGrp="1"/>
          </p:cNvSpPr>
          <p:nvPr>
            <p:ph type="body" sz="quarter" idx="13" hasCustomPrompt="1"/>
          </p:nvPr>
        </p:nvSpPr>
        <p:spPr>
          <a:xfrm>
            <a:off x="430213" y="-10122"/>
            <a:ext cx="3446770" cy="3425609"/>
          </a:xfrm>
        </p:spPr>
        <p:txBody>
          <a:bodyPr anchor="ct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aseline="0">
                <a:solidFill>
                  <a:schemeClr val="tx2"/>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A normal textbox, but don’t write anything in here! Just fill it with a previously used color from the palette, and keep it constant thru the entire presentation. We’ll call this a “Color Box”.</a:t>
            </a:r>
          </a:p>
        </p:txBody>
      </p:sp>
      <p:sp>
        <p:nvSpPr>
          <p:cNvPr id="2" name="Título 1"/>
          <p:cNvSpPr>
            <a:spLocks noGrp="1"/>
          </p:cNvSpPr>
          <p:nvPr>
            <p:ph type="title" hasCustomPrompt="1"/>
          </p:nvPr>
        </p:nvSpPr>
        <p:spPr>
          <a:xfrm>
            <a:off x="4049888" y="213140"/>
            <a:ext cx="4636913" cy="3359041"/>
          </a:xfrm>
        </p:spPr>
        <p:txBody>
          <a:bodyPr anchor="b"/>
          <a:lstStyle>
            <a:lvl1pPr algn="l">
              <a:lnSpc>
                <a:spcPct val="80000"/>
              </a:lnSpc>
              <a:defRPr sz="4000"/>
            </a:lvl1pPr>
          </a:lstStyle>
          <a:p>
            <a:r>
              <a:rPr lang="en-US"/>
              <a:t>Centered Idea or Presentation Opener</a:t>
            </a:r>
          </a:p>
        </p:txBody>
      </p:sp>
      <p:sp>
        <p:nvSpPr>
          <p:cNvPr id="3" name="Marcador de fecha 2"/>
          <p:cNvSpPr>
            <a:spLocks noGrp="1"/>
          </p:cNvSpPr>
          <p:nvPr>
            <p:ph type="dt" sz="half" idx="10"/>
          </p:nvPr>
        </p:nvSpPr>
        <p:spPr/>
        <p:txBody>
          <a:bodyPr/>
          <a:lstStyle/>
          <a:p>
            <a:fld id="{181D78FC-DA83-0C49-9DB7-48439BC5582F}" type="datetime1">
              <a:rPr lang="es-BO" smtClean="0"/>
              <a:pPr/>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3840925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Object 1">
    <p:spTree>
      <p:nvGrpSpPr>
        <p:cNvPr id="1" name=""/>
        <p:cNvGrpSpPr/>
        <p:nvPr/>
      </p:nvGrpSpPr>
      <p:grpSpPr>
        <a:xfrm>
          <a:off x="0" y="0"/>
          <a:ext cx="0" cy="0"/>
          <a:chOff x="0" y="0"/>
          <a:chExt cx="0" cy="0"/>
        </a:xfrm>
      </p:grpSpPr>
      <p:sp>
        <p:nvSpPr>
          <p:cNvPr id="12" name="Marcador de texto 19"/>
          <p:cNvSpPr>
            <a:spLocks noGrp="1"/>
          </p:cNvSpPr>
          <p:nvPr>
            <p:ph type="body" sz="quarter" idx="17"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
        <p:nvSpPr>
          <p:cNvPr id="2" name="Título 1"/>
          <p:cNvSpPr>
            <a:spLocks noGrp="1"/>
          </p:cNvSpPr>
          <p:nvPr>
            <p:ph type="title" hasCustomPrompt="1"/>
          </p:nvPr>
        </p:nvSpPr>
        <p:spPr>
          <a:xfrm>
            <a:off x="1086416" y="131233"/>
            <a:ext cx="7803584" cy="651343"/>
          </a:xfrm>
        </p:spPr>
        <p:txBody>
          <a:bodyPr anchor="ctr"/>
          <a:lstStyle>
            <a:lvl1pPr>
              <a:defRPr sz="2800"/>
            </a:lvl1pPr>
          </a:lstStyle>
          <a:p>
            <a:r>
              <a:rPr lang="en-US" noProof="0"/>
              <a:t>Bullet-point Slide</a:t>
            </a:r>
            <a:endParaRPr lang="en-US"/>
          </a:p>
        </p:txBody>
      </p:sp>
      <p:sp>
        <p:nvSpPr>
          <p:cNvPr id="11" name="Marcador de posición de imagen 12"/>
          <p:cNvSpPr>
            <a:spLocks noGrp="1"/>
          </p:cNvSpPr>
          <p:nvPr>
            <p:ph type="pic" sz="quarter" idx="13" hasCustomPrompt="1"/>
          </p:nvPr>
        </p:nvSpPr>
        <p:spPr>
          <a:xfrm>
            <a:off x="4696974" y="893311"/>
            <a:ext cx="4139742" cy="5272204"/>
          </a:xfrm>
        </p:spPr>
        <p:txBody>
          <a:bodyPr>
            <a:normAutofit/>
          </a:bodyPr>
          <a:lstStyle>
            <a:lvl1pPr marL="0" indent="0" algn="ctr">
              <a:buNone/>
              <a:defRPr sz="2000" baseline="0"/>
            </a:lvl1pPr>
          </a:lstStyle>
          <a:p>
            <a:r>
              <a:rPr lang="en-US"/>
              <a:t>Click the icon below to add an image of your choice.</a:t>
            </a:r>
          </a:p>
        </p:txBody>
      </p:sp>
      <p:sp>
        <p:nvSpPr>
          <p:cNvPr id="3" name="Marcador de contenido 2"/>
          <p:cNvSpPr>
            <a:spLocks noGrp="1"/>
          </p:cNvSpPr>
          <p:nvPr>
            <p:ph idx="1" hasCustomPrompt="1"/>
          </p:nvPr>
        </p:nvSpPr>
        <p:spPr>
          <a:xfrm>
            <a:off x="457200" y="893310"/>
            <a:ext cx="4114800" cy="5272204"/>
          </a:xfrm>
        </p:spPr>
        <p:txBody>
          <a:bodyPr/>
          <a:lstStyle>
            <a:lvl4pPr>
              <a:defRPr baseline="0"/>
            </a:lvl4pPr>
          </a:lstStyle>
          <a:p>
            <a:pPr lvl="0"/>
            <a:r>
              <a:rPr lang="en-US" noProof="0"/>
              <a:t>Keep it simple</a:t>
            </a:r>
          </a:p>
          <a:p>
            <a:pPr lvl="1"/>
            <a:r>
              <a:rPr lang="en-US" noProof="0"/>
              <a:t>Don’t overuse these bullets!</a:t>
            </a:r>
          </a:p>
          <a:p>
            <a:pPr lvl="2"/>
            <a:r>
              <a:rPr lang="en-US" noProof="0"/>
              <a:t>We strongly recommend not to use these ones</a:t>
            </a:r>
          </a:p>
          <a:p>
            <a:pPr lvl="3"/>
            <a:r>
              <a:rPr lang="en-US" noProof="0"/>
              <a:t>Your audience won’t read these ones</a:t>
            </a:r>
          </a:p>
          <a:p>
            <a:pPr lvl="4"/>
            <a:r>
              <a:rPr lang="en-US" noProof="0"/>
              <a:t>Forget about it!</a:t>
            </a:r>
          </a:p>
        </p:txBody>
      </p:sp>
      <p:sp>
        <p:nvSpPr>
          <p:cNvPr id="4" name="Marcador de fecha 3"/>
          <p:cNvSpPr>
            <a:spLocks noGrp="1"/>
          </p:cNvSpPr>
          <p:nvPr>
            <p:ph type="dt" sz="half" idx="10"/>
          </p:nvPr>
        </p:nvSpPr>
        <p:spPr/>
        <p:txBody>
          <a:bodyPr/>
          <a:lstStyle/>
          <a:p>
            <a:fld id="{A5068A67-95CD-0E47-9515-8ED005D9E9DE}"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spTree>
    <p:extLst>
      <p:ext uri="{BB962C8B-B14F-4D97-AF65-F5344CB8AC3E}">
        <p14:creationId xmlns:p14="http://schemas.microsoft.com/office/powerpoint/2010/main" val="736545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12" name="Marcador de texto 19"/>
          <p:cNvSpPr>
            <a:spLocks noGrp="1"/>
          </p:cNvSpPr>
          <p:nvPr>
            <p:ph type="body" sz="quarter" idx="17"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
        <p:nvSpPr>
          <p:cNvPr id="2" name="Título 1"/>
          <p:cNvSpPr>
            <a:spLocks noGrp="1"/>
          </p:cNvSpPr>
          <p:nvPr>
            <p:ph type="title" hasCustomPrompt="1"/>
          </p:nvPr>
        </p:nvSpPr>
        <p:spPr>
          <a:xfrm>
            <a:off x="1081312" y="39193"/>
            <a:ext cx="3972669" cy="859367"/>
          </a:xfrm>
        </p:spPr>
        <p:txBody>
          <a:bodyPr anchor="ctr"/>
          <a:lstStyle>
            <a:lvl1pPr>
              <a:defRPr sz="2800"/>
            </a:lvl1pPr>
          </a:lstStyle>
          <a:p>
            <a:r>
              <a:rPr lang="en-US" noProof="0"/>
              <a:t>List Slide</a:t>
            </a:r>
            <a:endParaRPr lang="en-US"/>
          </a:p>
        </p:txBody>
      </p:sp>
      <p:sp>
        <p:nvSpPr>
          <p:cNvPr id="11" name="Marcador de posición de imagen 12"/>
          <p:cNvSpPr>
            <a:spLocks noGrp="1"/>
          </p:cNvSpPr>
          <p:nvPr>
            <p:ph type="pic" sz="quarter" idx="13" hasCustomPrompt="1"/>
          </p:nvPr>
        </p:nvSpPr>
        <p:spPr>
          <a:xfrm>
            <a:off x="5235223" y="1"/>
            <a:ext cx="3601493" cy="6160977"/>
          </a:xfrm>
        </p:spPr>
        <p:txBody>
          <a:bodyPr>
            <a:normAutofit/>
          </a:bodyPr>
          <a:lstStyle>
            <a:lvl1pPr marL="0" indent="0" algn="l">
              <a:buNone/>
              <a:defRPr sz="2000" baseline="0"/>
            </a:lvl1pPr>
          </a:lstStyle>
          <a:p>
            <a:r>
              <a:rPr lang="en-US"/>
              <a:t>Click the icon below to add an image of your choice.</a:t>
            </a:r>
          </a:p>
        </p:txBody>
      </p:sp>
      <p:sp>
        <p:nvSpPr>
          <p:cNvPr id="4" name="Marcador de fecha 3"/>
          <p:cNvSpPr>
            <a:spLocks noGrp="1"/>
          </p:cNvSpPr>
          <p:nvPr>
            <p:ph type="dt" sz="half" idx="10"/>
          </p:nvPr>
        </p:nvSpPr>
        <p:spPr/>
        <p:txBody>
          <a:bodyPr/>
          <a:lstStyle/>
          <a:p>
            <a:fld id="{A5068A67-95CD-0E47-9515-8ED005D9E9DE}"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sp>
        <p:nvSpPr>
          <p:cNvPr id="8" name="Marcador de texto 7"/>
          <p:cNvSpPr>
            <a:spLocks noGrp="1"/>
          </p:cNvSpPr>
          <p:nvPr>
            <p:ph type="body" sz="quarter" idx="18" hasCustomPrompt="1"/>
          </p:nvPr>
        </p:nvSpPr>
        <p:spPr>
          <a:xfrm>
            <a:off x="457200" y="1253664"/>
            <a:ext cx="4596781" cy="1032336"/>
          </a:xfrm>
        </p:spPr>
        <p:txBody>
          <a:bodyPr anchor="ctr">
            <a:noAutofit/>
          </a:bodyPr>
          <a:lstStyle>
            <a:lvl1pPr marL="0" indent="0">
              <a:lnSpc>
                <a:spcPct val="90000"/>
              </a:lnSpc>
              <a:buNone/>
              <a:defRPr sz="2000"/>
            </a:lvl1pPr>
          </a:lstStyle>
          <a:p>
            <a:pPr lvl="0"/>
            <a:r>
              <a:rPr lang="en-US"/>
              <a:t>Element 1</a:t>
            </a:r>
          </a:p>
        </p:txBody>
      </p:sp>
      <p:sp>
        <p:nvSpPr>
          <p:cNvPr id="13" name="Marcador de texto 7"/>
          <p:cNvSpPr>
            <a:spLocks noGrp="1"/>
          </p:cNvSpPr>
          <p:nvPr>
            <p:ph type="body" sz="quarter" idx="19" hasCustomPrompt="1"/>
          </p:nvPr>
        </p:nvSpPr>
        <p:spPr>
          <a:xfrm>
            <a:off x="457200" y="2545323"/>
            <a:ext cx="4596781" cy="1032336"/>
          </a:xfrm>
        </p:spPr>
        <p:txBody>
          <a:bodyPr anchor="ctr">
            <a:noAutofit/>
          </a:bodyPr>
          <a:lstStyle>
            <a:lvl1pPr marL="0" indent="0">
              <a:lnSpc>
                <a:spcPct val="90000"/>
              </a:lnSpc>
              <a:buNone/>
              <a:defRPr sz="2000"/>
            </a:lvl1pPr>
          </a:lstStyle>
          <a:p>
            <a:pPr lvl="0"/>
            <a:r>
              <a:rPr lang="en-US"/>
              <a:t>Element 2</a:t>
            </a:r>
          </a:p>
        </p:txBody>
      </p:sp>
      <p:sp>
        <p:nvSpPr>
          <p:cNvPr id="14" name="Marcador de texto 7"/>
          <p:cNvSpPr>
            <a:spLocks noGrp="1"/>
          </p:cNvSpPr>
          <p:nvPr>
            <p:ph type="body" sz="quarter" idx="20" hasCustomPrompt="1"/>
          </p:nvPr>
        </p:nvSpPr>
        <p:spPr>
          <a:xfrm>
            <a:off x="457200" y="3836982"/>
            <a:ext cx="4596781" cy="1032336"/>
          </a:xfrm>
        </p:spPr>
        <p:txBody>
          <a:bodyPr anchor="ctr">
            <a:noAutofit/>
          </a:bodyPr>
          <a:lstStyle>
            <a:lvl1pPr marL="0" indent="0">
              <a:lnSpc>
                <a:spcPct val="90000"/>
              </a:lnSpc>
              <a:buNone/>
              <a:defRPr sz="2000"/>
            </a:lvl1pPr>
          </a:lstStyle>
          <a:p>
            <a:pPr lvl="0"/>
            <a:r>
              <a:rPr lang="en-US"/>
              <a:t>Element 3</a:t>
            </a:r>
          </a:p>
        </p:txBody>
      </p:sp>
      <p:sp>
        <p:nvSpPr>
          <p:cNvPr id="15" name="Marcador de texto 7"/>
          <p:cNvSpPr>
            <a:spLocks noGrp="1"/>
          </p:cNvSpPr>
          <p:nvPr>
            <p:ph type="body" sz="quarter" idx="21" hasCustomPrompt="1"/>
          </p:nvPr>
        </p:nvSpPr>
        <p:spPr>
          <a:xfrm>
            <a:off x="457200" y="5128642"/>
            <a:ext cx="4596781" cy="1032336"/>
          </a:xfrm>
        </p:spPr>
        <p:txBody>
          <a:bodyPr anchor="ctr">
            <a:noAutofit/>
          </a:bodyPr>
          <a:lstStyle>
            <a:lvl1pPr marL="0" indent="0">
              <a:lnSpc>
                <a:spcPct val="90000"/>
              </a:lnSpc>
              <a:buNone/>
              <a:defRPr sz="2000"/>
            </a:lvl1pPr>
          </a:lstStyle>
          <a:p>
            <a:pPr lvl="0"/>
            <a:r>
              <a:rPr lang="en-US"/>
              <a:t>Element 4</a:t>
            </a:r>
          </a:p>
        </p:txBody>
      </p:sp>
    </p:spTree>
    <p:extLst>
      <p:ext uri="{BB962C8B-B14F-4D97-AF65-F5344CB8AC3E}">
        <p14:creationId xmlns:p14="http://schemas.microsoft.com/office/powerpoint/2010/main" val="1887547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D78FC-DA83-0C49-9DB7-48439BC5582F}" type="datetime1">
              <a:rPr lang="es-BO" smtClean="0"/>
              <a:pPr/>
              <a:t>5/22/20</a:t>
            </a:fld>
            <a:endParaRPr lang="en-US"/>
          </a:p>
        </p:txBody>
      </p:sp>
      <p:sp>
        <p:nvSpPr>
          <p:cNvPr id="5" name="Footer Placeholder 4"/>
          <p:cNvSpPr>
            <a:spLocks noGrp="1"/>
          </p:cNvSpPr>
          <p:nvPr>
            <p:ph type="ftr" sz="quarter" idx="11"/>
          </p:nvPr>
        </p:nvSpPr>
        <p:spPr/>
        <p:txBody>
          <a:bodyPr/>
          <a:lstStyle/>
          <a:p>
            <a:r>
              <a:rPr lang="en-US"/>
              <a:t>This is a footer, so use it when you need it.</a:t>
            </a:r>
          </a:p>
        </p:txBody>
      </p:sp>
      <p:sp>
        <p:nvSpPr>
          <p:cNvPr id="6" name="Slide Number Placeholder 5"/>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73842594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082054" y="40513"/>
            <a:ext cx="7801467" cy="859367"/>
          </a:xfrm>
        </p:spPr>
        <p:txBody>
          <a:bodyPr anchor="ctr"/>
          <a:lstStyle>
            <a:lvl1pPr>
              <a:defRPr sz="2800"/>
            </a:lvl1pPr>
          </a:lstStyle>
          <a:p>
            <a:r>
              <a:rPr lang="en-US" noProof="0"/>
              <a:t>Comparison Slide</a:t>
            </a:r>
            <a:endParaRPr lang="en-US"/>
          </a:p>
        </p:txBody>
      </p:sp>
      <p:sp>
        <p:nvSpPr>
          <p:cNvPr id="3" name="Marcador de contenido 2"/>
          <p:cNvSpPr>
            <a:spLocks noGrp="1"/>
          </p:cNvSpPr>
          <p:nvPr>
            <p:ph idx="1" hasCustomPrompt="1"/>
          </p:nvPr>
        </p:nvSpPr>
        <p:spPr>
          <a:xfrm>
            <a:off x="485422" y="1698880"/>
            <a:ext cx="3776133" cy="3755970"/>
          </a:xfrm>
        </p:spPr>
        <p:txBody>
          <a:bodyPr anchor="ctr">
            <a:normAutofit/>
          </a:bodyPr>
          <a:lstStyle>
            <a:lvl1pPr marL="0" indent="0" algn="ctr">
              <a:buNone/>
              <a:defRPr sz="2800" baseline="0"/>
            </a:lvl1pPr>
            <a:lvl2pPr>
              <a:defRPr sz="2400"/>
            </a:lvl2pPr>
            <a:lvl3pPr>
              <a:defRPr sz="2000"/>
            </a:lvl3pPr>
            <a:lvl4pPr>
              <a:defRPr sz="1800" baseline="0"/>
            </a:lvl4pPr>
            <a:lvl5pPr>
              <a:defRPr sz="1800"/>
            </a:lvl5pPr>
          </a:lstStyle>
          <a:p>
            <a:pPr lvl="0"/>
            <a:r>
              <a:rPr lang="en-US" noProof="0"/>
              <a:t>First Element to Compare</a:t>
            </a:r>
          </a:p>
        </p:txBody>
      </p:sp>
      <p:sp>
        <p:nvSpPr>
          <p:cNvPr id="4" name="Marcador de fecha 3"/>
          <p:cNvSpPr>
            <a:spLocks noGrp="1"/>
          </p:cNvSpPr>
          <p:nvPr>
            <p:ph type="dt" sz="half" idx="10"/>
          </p:nvPr>
        </p:nvSpPr>
        <p:spPr/>
        <p:txBody>
          <a:bodyPr/>
          <a:lstStyle/>
          <a:p>
            <a:fld id="{A5068A67-95CD-0E47-9515-8ED005D9E9DE}"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sp>
        <p:nvSpPr>
          <p:cNvPr id="9" name="Marcador de contenido 2"/>
          <p:cNvSpPr>
            <a:spLocks noGrp="1"/>
          </p:cNvSpPr>
          <p:nvPr>
            <p:ph idx="18" hasCustomPrompt="1"/>
          </p:nvPr>
        </p:nvSpPr>
        <p:spPr>
          <a:xfrm>
            <a:off x="4909834" y="1698880"/>
            <a:ext cx="3776133" cy="3755970"/>
          </a:xfrm>
        </p:spPr>
        <p:txBody>
          <a:bodyPr anchor="ctr">
            <a:normAutofit/>
          </a:bodyPr>
          <a:lstStyle>
            <a:lvl1pPr marL="0" indent="0" algn="ctr">
              <a:buNone/>
              <a:defRPr sz="2800"/>
            </a:lvl1pPr>
            <a:lvl2pPr>
              <a:defRPr sz="2400"/>
            </a:lvl2pPr>
            <a:lvl3pPr>
              <a:defRPr sz="2000"/>
            </a:lvl3pPr>
            <a:lvl4pPr>
              <a:defRPr sz="1800" baseline="0"/>
            </a:lvl4pPr>
            <a:lvl5pPr>
              <a:defRPr sz="1800"/>
            </a:lvl5pPr>
          </a:lstStyle>
          <a:p>
            <a:pPr lvl="0"/>
            <a:r>
              <a:rPr lang="en-US" noProof="0"/>
              <a:t>Second Element to Compare</a:t>
            </a:r>
          </a:p>
        </p:txBody>
      </p:sp>
      <p:sp>
        <p:nvSpPr>
          <p:cNvPr id="10" name="Marcador de texto 19"/>
          <p:cNvSpPr>
            <a:spLocks noGrp="1"/>
          </p:cNvSpPr>
          <p:nvPr>
            <p:ph type="body" sz="quarter" idx="19"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Tree>
    <p:extLst>
      <p:ext uri="{BB962C8B-B14F-4D97-AF65-F5344CB8AC3E}">
        <p14:creationId xmlns:p14="http://schemas.microsoft.com/office/powerpoint/2010/main" val="3087897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15" name="Marcador de posición de imagen 13"/>
          <p:cNvSpPr>
            <a:spLocks noGrp="1"/>
          </p:cNvSpPr>
          <p:nvPr>
            <p:ph type="pic" sz="quarter" idx="14" hasCustomPrompt="1"/>
          </p:nvPr>
        </p:nvSpPr>
        <p:spPr>
          <a:xfrm>
            <a:off x="6358210" y="493986"/>
            <a:ext cx="2312670" cy="2342348"/>
          </a:xfrm>
        </p:spPr>
        <p:txBody>
          <a:bodyPr>
            <a:normAutofit/>
          </a:bodyPr>
          <a:lstStyle>
            <a:lvl1pPr marL="0" indent="0" algn="ctr">
              <a:buNone/>
              <a:defRPr sz="1600">
                <a:solidFill>
                  <a:srgbClr val="5B5B5B"/>
                </a:solidFill>
              </a:defRPr>
            </a:lvl1pPr>
          </a:lstStyle>
          <a:p>
            <a:r>
              <a:rPr lang="en-US"/>
              <a:t>Click the icon below to add an image of your choice.</a:t>
            </a:r>
          </a:p>
        </p:txBody>
      </p:sp>
      <p:sp>
        <p:nvSpPr>
          <p:cNvPr id="2" name="Título 1"/>
          <p:cNvSpPr>
            <a:spLocks noGrp="1"/>
          </p:cNvSpPr>
          <p:nvPr>
            <p:ph type="title" hasCustomPrompt="1"/>
          </p:nvPr>
        </p:nvSpPr>
        <p:spPr>
          <a:xfrm>
            <a:off x="2243667" y="493986"/>
            <a:ext cx="3999706" cy="4025438"/>
          </a:xfrm>
        </p:spPr>
        <p:txBody>
          <a:bodyPr lIns="180000" tIns="93600" rIns="180000" bIns="93600" anchor="t">
            <a:noAutofit/>
          </a:bodyPr>
          <a:lstStyle>
            <a:lvl1pPr algn="r">
              <a:lnSpc>
                <a:spcPct val="90000"/>
              </a:lnSpc>
              <a:defRPr sz="5400" b="1" cap="none"/>
            </a:lvl1pPr>
          </a:lstStyle>
          <a:p>
            <a:r>
              <a:rPr lang="en-US" noProof="0"/>
              <a:t>This is a section.</a:t>
            </a:r>
            <a:endParaRPr lang="en-US"/>
          </a:p>
        </p:txBody>
      </p:sp>
      <p:sp>
        <p:nvSpPr>
          <p:cNvPr id="12" name="Marcador de texto 11"/>
          <p:cNvSpPr>
            <a:spLocks noGrp="1"/>
          </p:cNvSpPr>
          <p:nvPr>
            <p:ph type="body" sz="quarter" idx="13" hasCustomPrompt="1"/>
          </p:nvPr>
        </p:nvSpPr>
        <p:spPr>
          <a:xfrm>
            <a:off x="6358210" y="2956984"/>
            <a:ext cx="1075178" cy="1076677"/>
          </a:xfrm>
        </p:spPr>
        <p:txBody>
          <a:bodyPr anchor="ctr">
            <a:normAutofit/>
          </a:bodyPr>
          <a:lstStyle>
            <a:lvl1pPr marL="0" indent="0" algn="ctr">
              <a:buNone/>
              <a:defRPr sz="5400" b="1"/>
            </a:lvl1pPr>
          </a:lstStyle>
          <a:p>
            <a:pPr lvl="0"/>
            <a:r>
              <a:rPr lang="en-US"/>
              <a:t>#</a:t>
            </a:r>
          </a:p>
        </p:txBody>
      </p:sp>
      <p:sp>
        <p:nvSpPr>
          <p:cNvPr id="4" name="Marcador de fecha 3"/>
          <p:cNvSpPr>
            <a:spLocks noGrp="1"/>
          </p:cNvSpPr>
          <p:nvPr>
            <p:ph type="dt" sz="half" idx="10"/>
          </p:nvPr>
        </p:nvSpPr>
        <p:spPr/>
        <p:txBody>
          <a:bodyPr/>
          <a:lstStyle/>
          <a:p>
            <a:fld id="{85D72C15-30A9-CF40-8B54-4BC4B472DC86}"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spTree>
    <p:extLst>
      <p:ext uri="{BB962C8B-B14F-4D97-AF65-F5344CB8AC3E}">
        <p14:creationId xmlns:p14="http://schemas.microsoft.com/office/powerpoint/2010/main" val="2871575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85D72C15-30A9-CF40-8B54-4BC4B472DC86}"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sp>
        <p:nvSpPr>
          <p:cNvPr id="2" name="Título 1"/>
          <p:cNvSpPr>
            <a:spLocks noGrp="1"/>
          </p:cNvSpPr>
          <p:nvPr>
            <p:ph type="title" hasCustomPrompt="1"/>
          </p:nvPr>
        </p:nvSpPr>
        <p:spPr>
          <a:xfrm>
            <a:off x="457199" y="1817284"/>
            <a:ext cx="8390467" cy="1621065"/>
          </a:xfrm>
        </p:spPr>
        <p:txBody>
          <a:bodyPr anchor="b">
            <a:noAutofit/>
          </a:bodyPr>
          <a:lstStyle>
            <a:lvl1pPr algn="l">
              <a:defRPr sz="4800" b="1" cap="none"/>
            </a:lvl1pPr>
          </a:lstStyle>
          <a:p>
            <a:r>
              <a:rPr lang="en-US" noProof="0"/>
              <a:t>This is a section.</a:t>
            </a:r>
            <a:endParaRPr lang="en-US"/>
          </a:p>
        </p:txBody>
      </p:sp>
      <p:sp>
        <p:nvSpPr>
          <p:cNvPr id="3" name="Marcador de texto 2"/>
          <p:cNvSpPr>
            <a:spLocks noGrp="1"/>
          </p:cNvSpPr>
          <p:nvPr>
            <p:ph type="body" idx="1" hasCustomPrompt="1"/>
          </p:nvPr>
        </p:nvSpPr>
        <p:spPr>
          <a:xfrm>
            <a:off x="457199" y="3424238"/>
            <a:ext cx="8390467" cy="1062440"/>
          </a:xfrm>
        </p:spPr>
        <p:txBody>
          <a:bodyPr anchor="t">
            <a:noAutofit/>
          </a:bodyPr>
          <a:lstStyle>
            <a:lvl1pPr marL="0" indent="0" algn="l">
              <a:buNone/>
              <a:defRPr sz="24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Add a Subtitle if you need it</a:t>
            </a:r>
          </a:p>
        </p:txBody>
      </p:sp>
      <p:sp>
        <p:nvSpPr>
          <p:cNvPr id="17" name="Marcador de posición de imagen 13"/>
          <p:cNvSpPr>
            <a:spLocks noGrp="1"/>
          </p:cNvSpPr>
          <p:nvPr>
            <p:ph type="pic" sz="quarter" idx="14" hasCustomPrompt="1"/>
          </p:nvPr>
        </p:nvSpPr>
        <p:spPr>
          <a:xfrm>
            <a:off x="1" y="0"/>
            <a:ext cx="9144001" cy="1817284"/>
          </a:xfrm>
        </p:spPr>
        <p:txBody>
          <a:bodyPr>
            <a:normAutofit/>
          </a:bodyPr>
          <a:lstStyle>
            <a:lvl1pPr marL="0" indent="0" algn="ctr">
              <a:buNone/>
              <a:defRPr sz="2000">
                <a:solidFill>
                  <a:srgbClr val="5B5B5B"/>
                </a:solidFill>
              </a:defRPr>
            </a:lvl1pPr>
          </a:lstStyle>
          <a:p>
            <a:r>
              <a:rPr lang="en-US"/>
              <a:t>Click the icon below to add an image of your choice.</a:t>
            </a:r>
          </a:p>
        </p:txBody>
      </p:sp>
      <p:sp>
        <p:nvSpPr>
          <p:cNvPr id="12" name="Marcador de texto 11"/>
          <p:cNvSpPr>
            <a:spLocks noGrp="1"/>
          </p:cNvSpPr>
          <p:nvPr>
            <p:ph type="body" sz="quarter" idx="13" hasCustomPrompt="1"/>
          </p:nvPr>
        </p:nvSpPr>
        <p:spPr>
          <a:xfrm>
            <a:off x="4910667" y="2808111"/>
            <a:ext cx="3936999" cy="3847549"/>
          </a:xfrm>
        </p:spPr>
        <p:txBody>
          <a:bodyPr anchor="b">
            <a:noAutofit/>
          </a:bodyPr>
          <a:lstStyle>
            <a:lvl1pPr marL="0" indent="0" algn="r">
              <a:buNone/>
              <a:defRPr sz="19900" b="1" i="1">
                <a:solidFill>
                  <a:schemeClr val="accent6"/>
                </a:solidFill>
              </a:defRPr>
            </a:lvl1pPr>
          </a:lstStyle>
          <a:p>
            <a:pPr lvl="0"/>
            <a:r>
              <a:rPr lang="en-US"/>
              <a:t>#</a:t>
            </a:r>
          </a:p>
        </p:txBody>
      </p:sp>
    </p:spTree>
    <p:extLst>
      <p:ext uri="{BB962C8B-B14F-4D97-AF65-F5344CB8AC3E}">
        <p14:creationId xmlns:p14="http://schemas.microsoft.com/office/powerpoint/2010/main" val="2949206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finition 1">
    <p:spTree>
      <p:nvGrpSpPr>
        <p:cNvPr id="1" name=""/>
        <p:cNvGrpSpPr/>
        <p:nvPr/>
      </p:nvGrpSpPr>
      <p:grpSpPr>
        <a:xfrm>
          <a:off x="0" y="0"/>
          <a:ext cx="0" cy="0"/>
          <a:chOff x="0" y="0"/>
          <a:chExt cx="0" cy="0"/>
        </a:xfrm>
      </p:grpSpPr>
      <p:sp>
        <p:nvSpPr>
          <p:cNvPr id="20" name="Marcador de texto 19"/>
          <p:cNvSpPr>
            <a:spLocks noGrp="1"/>
          </p:cNvSpPr>
          <p:nvPr>
            <p:ph type="body" sz="quarter" idx="17" hasCustomPrompt="1"/>
          </p:nvPr>
        </p:nvSpPr>
        <p:spPr>
          <a:xfrm>
            <a:off x="3130309" y="1439436"/>
            <a:ext cx="368798" cy="368235"/>
          </a:xfrm>
        </p:spPr>
        <p:txBody>
          <a:bodyPr anchor="ctr">
            <a:noAutofit/>
          </a:bodyPr>
          <a:lstStyle>
            <a:lvl1pPr marL="0" indent="0" algn="ctr">
              <a:buNone/>
              <a:defRPr sz="600" b="0" baseline="0">
                <a:solidFill>
                  <a:schemeClr val="tx2"/>
                </a:solidFill>
              </a:defRPr>
            </a:lvl1pPr>
          </a:lstStyle>
          <a:p>
            <a:pPr lvl="0"/>
            <a:r>
              <a:rPr lang="en-US"/>
              <a:t>Color Box</a:t>
            </a:r>
          </a:p>
        </p:txBody>
      </p:sp>
      <p:sp>
        <p:nvSpPr>
          <p:cNvPr id="18" name="Marcador de texto 17"/>
          <p:cNvSpPr>
            <a:spLocks noGrp="1"/>
          </p:cNvSpPr>
          <p:nvPr>
            <p:ph type="body" sz="quarter" idx="16" hasCustomPrompt="1"/>
          </p:nvPr>
        </p:nvSpPr>
        <p:spPr>
          <a:xfrm>
            <a:off x="3531603" y="1908069"/>
            <a:ext cx="5285760" cy="4262967"/>
          </a:xfrm>
        </p:spPr>
        <p:txBody>
          <a:bodyPr/>
          <a:lstStyle>
            <a:lvl1pPr marL="0" indent="0">
              <a:buNone/>
              <a:defRPr baseline="0"/>
            </a:lvl1pPr>
          </a:lstStyle>
          <a:p>
            <a:pPr lvl="0"/>
            <a:r>
              <a:rPr lang="en-US" noProof="0"/>
              <a:t>Text </a:t>
            </a:r>
          </a:p>
        </p:txBody>
      </p:sp>
      <p:sp>
        <p:nvSpPr>
          <p:cNvPr id="16" name="Marcador de posición de imagen 12"/>
          <p:cNvSpPr>
            <a:spLocks noGrp="1"/>
          </p:cNvSpPr>
          <p:nvPr>
            <p:ph type="pic" sz="quarter" idx="14" hasCustomPrompt="1"/>
          </p:nvPr>
        </p:nvSpPr>
        <p:spPr>
          <a:xfrm>
            <a:off x="1" y="1439436"/>
            <a:ext cx="2987136" cy="2991453"/>
          </a:xfrm>
        </p:spPr>
        <p:txBody>
          <a:bodyPr>
            <a:normAutofit/>
          </a:bodyPr>
          <a:lstStyle>
            <a:lvl1pPr marL="0" indent="0" algn="ctr">
              <a:buNone/>
              <a:defRPr sz="2000" baseline="0"/>
            </a:lvl1pPr>
          </a:lstStyle>
          <a:p>
            <a:r>
              <a:rPr lang="en-US"/>
              <a:t>Click the icon below to add an image of your choice.</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2" name="Título 1"/>
          <p:cNvSpPr>
            <a:spLocks noGrp="1"/>
          </p:cNvSpPr>
          <p:nvPr>
            <p:ph type="title" hasCustomPrompt="1"/>
          </p:nvPr>
        </p:nvSpPr>
        <p:spPr>
          <a:xfrm>
            <a:off x="3531603" y="489078"/>
            <a:ext cx="5285760" cy="1470025"/>
          </a:xfrm>
        </p:spPr>
        <p:txBody>
          <a:bodyPr anchor="b"/>
          <a:lstStyle>
            <a:lvl1pPr algn="l">
              <a:defRPr sz="4400"/>
            </a:lvl1pPr>
          </a:lstStyle>
          <a:p>
            <a:r>
              <a:rPr lang="en-US"/>
              <a:t>Definition</a:t>
            </a:r>
          </a:p>
        </p:txBody>
      </p:sp>
    </p:spTree>
    <p:extLst>
      <p:ext uri="{BB962C8B-B14F-4D97-AF65-F5344CB8AC3E}">
        <p14:creationId xmlns:p14="http://schemas.microsoft.com/office/powerpoint/2010/main" val="1825191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finition 2">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1763" y="729062"/>
            <a:ext cx="8243376" cy="1267915"/>
          </a:xfrm>
        </p:spPr>
        <p:txBody>
          <a:bodyPr anchor="b"/>
          <a:lstStyle>
            <a:lvl1pPr algn="ctr">
              <a:defRPr sz="5400"/>
            </a:lvl1pPr>
          </a:lstStyle>
          <a:p>
            <a:r>
              <a:rPr lang="en-US"/>
              <a:t>Definition</a:t>
            </a:r>
          </a:p>
        </p:txBody>
      </p:sp>
      <p:sp>
        <p:nvSpPr>
          <p:cNvPr id="20" name="Marcador de texto 19"/>
          <p:cNvSpPr>
            <a:spLocks noGrp="1"/>
          </p:cNvSpPr>
          <p:nvPr>
            <p:ph type="body" sz="quarter" idx="17" hasCustomPrompt="1"/>
          </p:nvPr>
        </p:nvSpPr>
        <p:spPr>
          <a:xfrm>
            <a:off x="4187360" y="2584"/>
            <a:ext cx="772182" cy="779992"/>
          </a:xfrm>
        </p:spPr>
        <p:txBody>
          <a:bodyPr anchor="ctr">
            <a:noAutofit/>
          </a:bodyPr>
          <a:lstStyle>
            <a:lvl1pPr marL="0" indent="0" algn="ctr">
              <a:buNone/>
              <a:defRPr sz="900" b="0" baseline="0">
                <a:solidFill>
                  <a:srgbClr val="5B5B5B"/>
                </a:solidFill>
              </a:defRPr>
            </a:lvl1pPr>
          </a:lstStyle>
          <a:p>
            <a:pPr lvl="0"/>
            <a:r>
              <a:rPr lang="en-US"/>
              <a:t>Color Box</a:t>
            </a:r>
          </a:p>
        </p:txBody>
      </p:sp>
      <p:sp>
        <p:nvSpPr>
          <p:cNvPr id="18" name="Marcador de texto 17"/>
          <p:cNvSpPr>
            <a:spLocks noGrp="1"/>
          </p:cNvSpPr>
          <p:nvPr>
            <p:ph type="body" sz="quarter" idx="16" hasCustomPrompt="1"/>
          </p:nvPr>
        </p:nvSpPr>
        <p:spPr>
          <a:xfrm>
            <a:off x="446325" y="2039798"/>
            <a:ext cx="8254252" cy="2854858"/>
          </a:xfrm>
        </p:spPr>
        <p:txBody>
          <a:bodyPr anchor="t">
            <a:normAutofit/>
          </a:bodyPr>
          <a:lstStyle>
            <a:lvl1pPr marL="0" indent="0" algn="ctr">
              <a:buNone/>
              <a:defRPr sz="4400" baseline="0"/>
            </a:lvl1pPr>
          </a:lstStyle>
          <a:p>
            <a:pPr lvl="0"/>
            <a:r>
              <a:rPr lang="en-US" noProof="0"/>
              <a:t>Text </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4049043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Number 1">
    <p:spTree>
      <p:nvGrpSpPr>
        <p:cNvPr id="1" name=""/>
        <p:cNvGrpSpPr/>
        <p:nvPr/>
      </p:nvGrpSpPr>
      <p:grpSpPr>
        <a:xfrm>
          <a:off x="0" y="0"/>
          <a:ext cx="0" cy="0"/>
          <a:chOff x="0" y="0"/>
          <a:chExt cx="0" cy="0"/>
        </a:xfrm>
      </p:grpSpPr>
      <p:sp>
        <p:nvSpPr>
          <p:cNvPr id="13" name="Marcador de texto 19"/>
          <p:cNvSpPr>
            <a:spLocks noGrp="1"/>
          </p:cNvSpPr>
          <p:nvPr>
            <p:ph type="body" sz="quarter" idx="19" hasCustomPrompt="1"/>
          </p:nvPr>
        </p:nvSpPr>
        <p:spPr>
          <a:xfrm>
            <a:off x="1291956" y="2002736"/>
            <a:ext cx="3209310" cy="3210798"/>
          </a:xfrm>
        </p:spPr>
        <p:txBody>
          <a:bodyPr lIns="108000" tIns="46800" anchor="ctr">
            <a:noAutofit/>
          </a:bodyPr>
          <a:lstStyle>
            <a:lvl1pPr marL="0" indent="0" algn="ctr">
              <a:buNone/>
              <a:defRPr sz="13800" b="1" baseline="0">
                <a:solidFill>
                  <a:schemeClr val="tx1"/>
                </a:solidFill>
              </a:defRPr>
            </a:lvl1pPr>
          </a:lstStyle>
          <a:p>
            <a:pPr lvl="0"/>
            <a:r>
              <a:rPr lang="en-US"/>
              <a:t>20</a:t>
            </a:r>
          </a:p>
        </p:txBody>
      </p:sp>
      <p:sp>
        <p:nvSpPr>
          <p:cNvPr id="2" name="Título 1"/>
          <p:cNvSpPr>
            <a:spLocks noGrp="1"/>
          </p:cNvSpPr>
          <p:nvPr>
            <p:ph type="title" hasCustomPrompt="1"/>
          </p:nvPr>
        </p:nvSpPr>
        <p:spPr>
          <a:xfrm>
            <a:off x="1122624" y="40513"/>
            <a:ext cx="7767376" cy="859367"/>
          </a:xfrm>
        </p:spPr>
        <p:txBody>
          <a:bodyPr anchor="ctr"/>
          <a:lstStyle>
            <a:lvl1pPr>
              <a:defRPr sz="2800"/>
            </a:lvl1pPr>
          </a:lstStyle>
          <a:p>
            <a:r>
              <a:rPr lang="en-US" noProof="0"/>
              <a:t>Big Number</a:t>
            </a:r>
            <a:endParaRPr lang="en-US"/>
          </a:p>
        </p:txBody>
      </p:sp>
      <p:sp>
        <p:nvSpPr>
          <p:cNvPr id="4" name="Marcador de fecha 3"/>
          <p:cNvSpPr>
            <a:spLocks noGrp="1"/>
          </p:cNvSpPr>
          <p:nvPr>
            <p:ph type="dt" sz="half" idx="10"/>
          </p:nvPr>
        </p:nvSpPr>
        <p:spPr/>
        <p:txBody>
          <a:bodyPr/>
          <a:lstStyle/>
          <a:p>
            <a:fld id="{A5068A67-95CD-0E47-9515-8ED005D9E9DE}"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sp>
        <p:nvSpPr>
          <p:cNvPr id="8" name="Marcador de texto 7"/>
          <p:cNvSpPr>
            <a:spLocks noGrp="1"/>
          </p:cNvSpPr>
          <p:nvPr>
            <p:ph type="body" sz="quarter" idx="18" hasCustomPrompt="1"/>
          </p:nvPr>
        </p:nvSpPr>
        <p:spPr>
          <a:xfrm>
            <a:off x="4660411" y="2002737"/>
            <a:ext cx="3209003" cy="3210797"/>
          </a:xfrm>
        </p:spPr>
        <p:txBody>
          <a:bodyPr anchor="ct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If there’s more to say about the number above, then this is the best place to put it. Be concise though!</a:t>
            </a:r>
          </a:p>
        </p:txBody>
      </p:sp>
      <p:sp>
        <p:nvSpPr>
          <p:cNvPr id="9" name="Marcador de texto 19"/>
          <p:cNvSpPr>
            <a:spLocks noGrp="1"/>
          </p:cNvSpPr>
          <p:nvPr>
            <p:ph type="body" sz="quarter" idx="20"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Tree>
    <p:extLst>
      <p:ext uri="{BB962C8B-B14F-4D97-AF65-F5344CB8AC3E}">
        <p14:creationId xmlns:p14="http://schemas.microsoft.com/office/powerpoint/2010/main" val="1222491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Number 2">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10" name="Marcador de texto 9"/>
          <p:cNvSpPr>
            <a:spLocks noGrp="1"/>
          </p:cNvSpPr>
          <p:nvPr>
            <p:ph type="body" sz="quarter" idx="13" hasCustomPrompt="1"/>
          </p:nvPr>
        </p:nvSpPr>
        <p:spPr>
          <a:xfrm>
            <a:off x="290823" y="776113"/>
            <a:ext cx="8572823" cy="3104088"/>
          </a:xfrm>
        </p:spPr>
        <p:txBody>
          <a:bodyPr anchor="b">
            <a:normAutofit/>
          </a:bodyPr>
          <a:lstStyle>
            <a:lvl1pPr marL="0" indent="0" algn="ctr">
              <a:buNone/>
              <a:defRPr sz="16600" b="1"/>
            </a:lvl1pPr>
          </a:lstStyle>
          <a:p>
            <a:pPr lvl="0"/>
            <a:r>
              <a:rPr lang="en-US"/>
              <a:t>100%</a:t>
            </a:r>
          </a:p>
        </p:txBody>
      </p:sp>
      <p:sp>
        <p:nvSpPr>
          <p:cNvPr id="2" name="Título 1"/>
          <p:cNvSpPr>
            <a:spLocks noGrp="1"/>
          </p:cNvSpPr>
          <p:nvPr>
            <p:ph type="title" hasCustomPrompt="1"/>
          </p:nvPr>
        </p:nvSpPr>
        <p:spPr>
          <a:xfrm>
            <a:off x="1337236" y="2906892"/>
            <a:ext cx="6479992" cy="1431749"/>
          </a:xfrm>
        </p:spPr>
        <p:txBody>
          <a:bodyPr anchor="b"/>
          <a:lstStyle>
            <a:lvl1pPr algn="ctr">
              <a:defRPr sz="2000" b="0" baseline="0"/>
            </a:lvl1pPr>
          </a:lstStyle>
          <a:p>
            <a:pPr lvl="0"/>
            <a:r>
              <a:rPr lang="en-US"/>
              <a:t>If there’s more to say about the number above, then this is the best place to put it. Be concise though!</a:t>
            </a:r>
          </a:p>
        </p:txBody>
      </p:sp>
      <p:sp>
        <p:nvSpPr>
          <p:cNvPr id="17" name="Marcador de texto 11"/>
          <p:cNvSpPr>
            <a:spLocks noGrp="1"/>
          </p:cNvSpPr>
          <p:nvPr>
            <p:ph type="body" sz="quarter" idx="26" hasCustomPrompt="1"/>
          </p:nvPr>
        </p:nvSpPr>
        <p:spPr>
          <a:xfrm>
            <a:off x="1337236" y="4383966"/>
            <a:ext cx="6479992" cy="427929"/>
          </a:xfrm>
        </p:spPr>
        <p:txBody>
          <a:bodyPr anchor="t">
            <a:noAutofit/>
          </a:bodyPr>
          <a:lstStyle>
            <a:lvl1pPr marL="0" indent="0" algn="ctr">
              <a:buNone/>
              <a:defRPr sz="1400" i="1" baseline="0">
                <a:solidFill>
                  <a:schemeClr val="tx2"/>
                </a:solidFill>
              </a:defRPr>
            </a:lvl1pPr>
          </a:lstStyle>
          <a:p>
            <a:pPr lvl="0"/>
            <a:r>
              <a:rPr lang="en-US"/>
              <a:t>And remember to support it with a source! </a:t>
            </a:r>
          </a:p>
        </p:txBody>
      </p:sp>
    </p:spTree>
    <p:extLst>
      <p:ext uri="{BB962C8B-B14F-4D97-AF65-F5344CB8AC3E}">
        <p14:creationId xmlns:p14="http://schemas.microsoft.com/office/powerpoint/2010/main" val="3349972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22624" y="40511"/>
            <a:ext cx="7767376" cy="859367"/>
          </a:xfrm>
        </p:spPr>
        <p:txBody>
          <a:bodyPr/>
          <a:lstStyle/>
          <a:p>
            <a:r>
              <a:rPr lang="en-US"/>
              <a:t>3 Points</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7" name="Marcador de posición de imagen 6"/>
          <p:cNvSpPr>
            <a:spLocks noGrp="1"/>
          </p:cNvSpPr>
          <p:nvPr>
            <p:ph type="pic" sz="quarter" idx="13" hasCustomPrompt="1"/>
          </p:nvPr>
        </p:nvSpPr>
        <p:spPr>
          <a:xfrm>
            <a:off x="755744" y="1789471"/>
            <a:ext cx="2150878" cy="2161641"/>
          </a:xfrm>
        </p:spPr>
        <p:txBody>
          <a:bodyPr>
            <a:normAutofit/>
          </a:bodyPr>
          <a:lstStyle>
            <a:lvl1pPr marL="0" indent="0" algn="ctr">
              <a:buNone/>
              <a:defRPr sz="1200" baseline="0"/>
            </a:lvl1pPr>
          </a:lstStyle>
          <a:p>
            <a:r>
              <a:rPr lang="en-US"/>
              <a:t>An image, an icon or a photo. Whatever you want.</a:t>
            </a:r>
          </a:p>
        </p:txBody>
      </p:sp>
      <p:sp>
        <p:nvSpPr>
          <p:cNvPr id="8" name="Marcador de posición de imagen 6"/>
          <p:cNvSpPr>
            <a:spLocks noGrp="1"/>
          </p:cNvSpPr>
          <p:nvPr>
            <p:ph type="pic" sz="quarter" idx="14" hasCustomPrompt="1"/>
          </p:nvPr>
        </p:nvSpPr>
        <p:spPr>
          <a:xfrm>
            <a:off x="3496427" y="1789471"/>
            <a:ext cx="2150878" cy="2161641"/>
          </a:xfrm>
        </p:spPr>
        <p:txBody>
          <a:bodyPr>
            <a:normAutofit/>
          </a:bodyPr>
          <a:lstStyle>
            <a:lvl1pPr marL="0" indent="0" algn="ctr">
              <a:buNone/>
              <a:defRPr sz="1200" baseline="0"/>
            </a:lvl1pPr>
          </a:lstStyle>
          <a:p>
            <a:r>
              <a:rPr lang="en-US"/>
              <a:t>An image, an icon or a photo. Whatever you want.</a:t>
            </a:r>
          </a:p>
        </p:txBody>
      </p:sp>
      <p:sp>
        <p:nvSpPr>
          <p:cNvPr id="9" name="Marcador de posición de imagen 6"/>
          <p:cNvSpPr>
            <a:spLocks noGrp="1"/>
          </p:cNvSpPr>
          <p:nvPr>
            <p:ph type="pic" sz="quarter" idx="15" hasCustomPrompt="1"/>
          </p:nvPr>
        </p:nvSpPr>
        <p:spPr>
          <a:xfrm>
            <a:off x="6237110" y="1789471"/>
            <a:ext cx="2150878" cy="2161641"/>
          </a:xfrm>
        </p:spPr>
        <p:txBody>
          <a:bodyPr>
            <a:normAutofit/>
          </a:bodyPr>
          <a:lstStyle>
            <a:lvl1pPr marL="0" indent="0" algn="ctr">
              <a:buNone/>
              <a:defRPr sz="1200" baseline="0"/>
            </a:lvl1pPr>
          </a:lstStyle>
          <a:p>
            <a:r>
              <a:rPr lang="en-US"/>
              <a:t>An image, an icon or a photo. Whatever you want.</a:t>
            </a:r>
          </a:p>
        </p:txBody>
      </p:sp>
      <p:sp>
        <p:nvSpPr>
          <p:cNvPr id="11" name="Marcador de texto 10"/>
          <p:cNvSpPr>
            <a:spLocks noGrp="1"/>
          </p:cNvSpPr>
          <p:nvPr>
            <p:ph type="body" sz="quarter" idx="16" hasCustomPrompt="1"/>
          </p:nvPr>
        </p:nvSpPr>
        <p:spPr>
          <a:xfrm>
            <a:off x="755746" y="3969021"/>
            <a:ext cx="2151319" cy="521407"/>
          </a:xfrm>
        </p:spPr>
        <p:txBody>
          <a:bodyPr anchor="ctr">
            <a:normAutofit/>
          </a:bodyPr>
          <a:lstStyle>
            <a:lvl1pPr marL="0" indent="0" algn="ctr">
              <a:buNone/>
              <a:defRPr sz="2200" b="1"/>
            </a:lvl1pPr>
          </a:lstStyle>
          <a:p>
            <a:pPr lvl="0"/>
            <a:r>
              <a:rPr lang="en-US"/>
              <a:t>Point #1</a:t>
            </a:r>
          </a:p>
        </p:txBody>
      </p:sp>
      <p:sp>
        <p:nvSpPr>
          <p:cNvPr id="12" name="Marcador de texto 10"/>
          <p:cNvSpPr>
            <a:spLocks noGrp="1"/>
          </p:cNvSpPr>
          <p:nvPr>
            <p:ph type="body" sz="quarter" idx="17" hasCustomPrompt="1"/>
          </p:nvPr>
        </p:nvSpPr>
        <p:spPr>
          <a:xfrm>
            <a:off x="3496429" y="3969021"/>
            <a:ext cx="2151319" cy="521407"/>
          </a:xfrm>
        </p:spPr>
        <p:txBody>
          <a:bodyPr anchor="ctr">
            <a:normAutofit/>
          </a:bodyPr>
          <a:lstStyle>
            <a:lvl1pPr marL="0" indent="0" algn="ctr">
              <a:buNone/>
              <a:defRPr sz="2200" b="1"/>
            </a:lvl1pPr>
          </a:lstStyle>
          <a:p>
            <a:pPr lvl="0"/>
            <a:r>
              <a:rPr lang="en-US"/>
              <a:t>Point #2</a:t>
            </a:r>
          </a:p>
        </p:txBody>
      </p:sp>
      <p:sp>
        <p:nvSpPr>
          <p:cNvPr id="13" name="Marcador de texto 10"/>
          <p:cNvSpPr>
            <a:spLocks noGrp="1"/>
          </p:cNvSpPr>
          <p:nvPr>
            <p:ph type="body" sz="quarter" idx="18" hasCustomPrompt="1"/>
          </p:nvPr>
        </p:nvSpPr>
        <p:spPr>
          <a:xfrm>
            <a:off x="6237112" y="3969021"/>
            <a:ext cx="2151319" cy="521407"/>
          </a:xfrm>
        </p:spPr>
        <p:txBody>
          <a:bodyPr anchor="ctr">
            <a:normAutofit/>
          </a:bodyPr>
          <a:lstStyle>
            <a:lvl1pPr marL="0" indent="0" algn="ctr">
              <a:buNone/>
              <a:defRPr sz="2200" b="1"/>
            </a:lvl1pPr>
          </a:lstStyle>
          <a:p>
            <a:pPr lvl="0"/>
            <a:r>
              <a:rPr lang="en-US"/>
              <a:t>Point #3</a:t>
            </a:r>
          </a:p>
        </p:txBody>
      </p:sp>
      <p:sp>
        <p:nvSpPr>
          <p:cNvPr id="16" name="Marcador de texto 15"/>
          <p:cNvSpPr>
            <a:spLocks noGrp="1"/>
          </p:cNvSpPr>
          <p:nvPr>
            <p:ph type="body" sz="quarter" idx="19" hasCustomPrompt="1"/>
          </p:nvPr>
        </p:nvSpPr>
        <p:spPr>
          <a:xfrm>
            <a:off x="755746" y="4501009"/>
            <a:ext cx="2151319" cy="1267879"/>
          </a:xfrm>
        </p:spPr>
        <p:txBody>
          <a:bodyPr>
            <a:noAutofit/>
          </a:bodyPr>
          <a:lstStyle>
            <a:lvl1pPr marL="0" indent="0" algn="ctr">
              <a:buNone/>
              <a:defRPr sz="1200" baseline="0"/>
            </a:lvl1pPr>
          </a:lstStyle>
          <a:p>
            <a:pPr lvl="0"/>
            <a:r>
              <a:rPr lang="en-US"/>
              <a:t>If there’s a story behind the image, icon or photo above, then this is the best place to put it. Be concise though!</a:t>
            </a:r>
          </a:p>
        </p:txBody>
      </p:sp>
      <p:sp>
        <p:nvSpPr>
          <p:cNvPr id="17" name="Marcador de texto 15"/>
          <p:cNvSpPr>
            <a:spLocks noGrp="1"/>
          </p:cNvSpPr>
          <p:nvPr>
            <p:ph type="body" sz="quarter" idx="20" hasCustomPrompt="1"/>
          </p:nvPr>
        </p:nvSpPr>
        <p:spPr>
          <a:xfrm>
            <a:off x="3496429" y="4501009"/>
            <a:ext cx="2151319" cy="1267879"/>
          </a:xfrm>
        </p:spPr>
        <p:txBody>
          <a:bodyPr>
            <a:noAutofit/>
          </a:bodyPr>
          <a:lstStyle>
            <a:lvl1pPr marL="0" indent="0" algn="ctr">
              <a:buNone/>
              <a:defRPr sz="1200" baseline="0"/>
            </a:lvl1pPr>
          </a:lstStyle>
          <a:p>
            <a:pPr lvl="0"/>
            <a:r>
              <a:rPr lang="en-US"/>
              <a:t>If there’s a story behind the image, icon or photo above, then this is the best place to put it. Be concise though!</a:t>
            </a:r>
          </a:p>
        </p:txBody>
      </p:sp>
      <p:sp>
        <p:nvSpPr>
          <p:cNvPr id="18" name="Marcador de texto 15"/>
          <p:cNvSpPr>
            <a:spLocks noGrp="1"/>
          </p:cNvSpPr>
          <p:nvPr>
            <p:ph type="body" sz="quarter" idx="21" hasCustomPrompt="1"/>
          </p:nvPr>
        </p:nvSpPr>
        <p:spPr>
          <a:xfrm>
            <a:off x="6237112" y="4501009"/>
            <a:ext cx="2151319" cy="1267879"/>
          </a:xfrm>
        </p:spPr>
        <p:txBody>
          <a:bodyPr>
            <a:noAutofit/>
          </a:bodyPr>
          <a:lstStyle>
            <a:lvl1pPr marL="0" indent="0" algn="ctr">
              <a:buNone/>
              <a:defRPr sz="1200" baseline="0"/>
            </a:lvl1pPr>
          </a:lstStyle>
          <a:p>
            <a:pPr lvl="0"/>
            <a:r>
              <a:rPr lang="en-US"/>
              <a:t>If there’s a story behind the image, icon or photo above, then this is the best place to put it. Be concise though!</a:t>
            </a:r>
          </a:p>
        </p:txBody>
      </p:sp>
      <p:sp>
        <p:nvSpPr>
          <p:cNvPr id="20" name="Marcador de texto 19"/>
          <p:cNvSpPr>
            <a:spLocks noGrp="1"/>
          </p:cNvSpPr>
          <p:nvPr>
            <p:ph type="body" sz="quarter" idx="22"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Tree>
    <p:extLst>
      <p:ext uri="{BB962C8B-B14F-4D97-AF65-F5344CB8AC3E}">
        <p14:creationId xmlns:p14="http://schemas.microsoft.com/office/powerpoint/2010/main" val="3526796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Point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22624" y="40510"/>
            <a:ext cx="7767376" cy="859367"/>
          </a:xfrm>
        </p:spPr>
        <p:txBody>
          <a:bodyPr/>
          <a:lstStyle/>
          <a:p>
            <a:r>
              <a:rPr lang="en-US"/>
              <a:t>4 Points</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6" name="Marcador de posición de imagen 6"/>
          <p:cNvSpPr>
            <a:spLocks noGrp="1"/>
          </p:cNvSpPr>
          <p:nvPr>
            <p:ph type="pic" sz="quarter" idx="13" hasCustomPrompt="1"/>
          </p:nvPr>
        </p:nvSpPr>
        <p:spPr>
          <a:xfrm>
            <a:off x="457640" y="2281356"/>
            <a:ext cx="1772356" cy="1792137"/>
          </a:xfrm>
        </p:spPr>
        <p:txBody>
          <a:bodyPr>
            <a:normAutofit/>
          </a:bodyPr>
          <a:lstStyle>
            <a:lvl1pPr marL="0" indent="0" algn="ctr">
              <a:buNone/>
              <a:defRPr sz="1050" baseline="0"/>
            </a:lvl1pPr>
          </a:lstStyle>
          <a:p>
            <a:r>
              <a:rPr lang="en-US"/>
              <a:t>An image, an icon or a photo. Whatever you want.</a:t>
            </a:r>
          </a:p>
        </p:txBody>
      </p:sp>
      <p:sp>
        <p:nvSpPr>
          <p:cNvPr id="7" name="Marcador de posición de imagen 6"/>
          <p:cNvSpPr>
            <a:spLocks noGrp="1"/>
          </p:cNvSpPr>
          <p:nvPr>
            <p:ph type="pic" sz="quarter" idx="14" hasCustomPrompt="1"/>
          </p:nvPr>
        </p:nvSpPr>
        <p:spPr>
          <a:xfrm>
            <a:off x="2609761" y="2281356"/>
            <a:ext cx="1772356" cy="1792137"/>
          </a:xfrm>
        </p:spPr>
        <p:txBody>
          <a:bodyPr>
            <a:normAutofit/>
          </a:bodyPr>
          <a:lstStyle>
            <a:lvl1pPr marL="0" indent="0" algn="ctr">
              <a:buNone/>
              <a:defRPr sz="1050" baseline="0"/>
            </a:lvl1pPr>
          </a:lstStyle>
          <a:p>
            <a:r>
              <a:rPr lang="en-US"/>
              <a:t>An image, an icon or a photo. Whatever you want.</a:t>
            </a:r>
          </a:p>
        </p:txBody>
      </p:sp>
      <p:sp>
        <p:nvSpPr>
          <p:cNvPr id="8" name="Marcador de posición de imagen 6"/>
          <p:cNvSpPr>
            <a:spLocks noGrp="1"/>
          </p:cNvSpPr>
          <p:nvPr>
            <p:ph type="pic" sz="quarter" idx="15" hasCustomPrompt="1"/>
          </p:nvPr>
        </p:nvSpPr>
        <p:spPr>
          <a:xfrm>
            <a:off x="4761882" y="2281356"/>
            <a:ext cx="1772356" cy="1792137"/>
          </a:xfrm>
        </p:spPr>
        <p:txBody>
          <a:bodyPr>
            <a:normAutofit/>
          </a:bodyPr>
          <a:lstStyle>
            <a:lvl1pPr marL="0" indent="0" algn="ctr">
              <a:buNone/>
              <a:defRPr sz="1050" baseline="0"/>
            </a:lvl1pPr>
          </a:lstStyle>
          <a:p>
            <a:r>
              <a:rPr lang="en-US"/>
              <a:t>An image, an icon or a photo. Whatever you want.</a:t>
            </a:r>
          </a:p>
        </p:txBody>
      </p:sp>
      <p:sp>
        <p:nvSpPr>
          <p:cNvPr id="9" name="Marcador de texto 10"/>
          <p:cNvSpPr>
            <a:spLocks noGrp="1"/>
          </p:cNvSpPr>
          <p:nvPr>
            <p:ph type="body" sz="quarter" idx="16" hasCustomPrompt="1"/>
          </p:nvPr>
        </p:nvSpPr>
        <p:spPr>
          <a:xfrm>
            <a:off x="457202" y="1848582"/>
            <a:ext cx="1773237" cy="376332"/>
          </a:xfrm>
        </p:spPr>
        <p:txBody>
          <a:bodyPr anchor="b">
            <a:noAutofit/>
          </a:bodyPr>
          <a:lstStyle>
            <a:lvl1pPr marL="0" indent="0" algn="ctr">
              <a:buNone/>
              <a:defRPr sz="1600" b="1"/>
            </a:lvl1pPr>
          </a:lstStyle>
          <a:p>
            <a:pPr lvl="0"/>
            <a:r>
              <a:rPr lang="en-US"/>
              <a:t>Point #1</a:t>
            </a:r>
          </a:p>
        </p:txBody>
      </p:sp>
      <p:sp>
        <p:nvSpPr>
          <p:cNvPr id="10" name="Marcador de texto 10"/>
          <p:cNvSpPr>
            <a:spLocks noGrp="1"/>
          </p:cNvSpPr>
          <p:nvPr>
            <p:ph type="body" sz="quarter" idx="17" hasCustomPrompt="1"/>
          </p:nvPr>
        </p:nvSpPr>
        <p:spPr>
          <a:xfrm>
            <a:off x="2609323" y="1848582"/>
            <a:ext cx="1773237" cy="376332"/>
          </a:xfrm>
        </p:spPr>
        <p:txBody>
          <a:bodyPr anchor="b">
            <a:noAutofit/>
          </a:bodyPr>
          <a:lstStyle>
            <a:lvl1pPr marL="0" indent="0" algn="ctr">
              <a:buNone/>
              <a:defRPr sz="1600" b="1"/>
            </a:lvl1pPr>
          </a:lstStyle>
          <a:p>
            <a:pPr lvl="0"/>
            <a:r>
              <a:rPr lang="en-US"/>
              <a:t>Point #2</a:t>
            </a:r>
          </a:p>
        </p:txBody>
      </p:sp>
      <p:sp>
        <p:nvSpPr>
          <p:cNvPr id="11" name="Marcador de texto 10"/>
          <p:cNvSpPr>
            <a:spLocks noGrp="1"/>
          </p:cNvSpPr>
          <p:nvPr>
            <p:ph type="body" sz="quarter" idx="18" hasCustomPrompt="1"/>
          </p:nvPr>
        </p:nvSpPr>
        <p:spPr>
          <a:xfrm>
            <a:off x="4761444" y="1848582"/>
            <a:ext cx="1773237" cy="376332"/>
          </a:xfrm>
        </p:spPr>
        <p:txBody>
          <a:bodyPr anchor="b">
            <a:noAutofit/>
          </a:bodyPr>
          <a:lstStyle>
            <a:lvl1pPr marL="0" indent="0" algn="ctr">
              <a:buNone/>
              <a:defRPr sz="1600" b="1"/>
            </a:lvl1pPr>
          </a:lstStyle>
          <a:p>
            <a:pPr lvl="0"/>
            <a:r>
              <a:rPr lang="en-US"/>
              <a:t>Point #3</a:t>
            </a:r>
          </a:p>
        </p:txBody>
      </p:sp>
      <p:sp>
        <p:nvSpPr>
          <p:cNvPr id="12" name="Marcador de texto 15"/>
          <p:cNvSpPr>
            <a:spLocks noGrp="1"/>
          </p:cNvSpPr>
          <p:nvPr>
            <p:ph type="body" sz="quarter" idx="19" hasCustomPrompt="1"/>
          </p:nvPr>
        </p:nvSpPr>
        <p:spPr>
          <a:xfrm>
            <a:off x="457202" y="4092826"/>
            <a:ext cx="1773237" cy="1311769"/>
          </a:xfrm>
        </p:spPr>
        <p:txBody>
          <a:bodyPr>
            <a:noAutofit/>
          </a:bodyPr>
          <a:lstStyle>
            <a:lvl1pPr marL="0" indent="0" algn="l">
              <a:buNone/>
              <a:defRPr sz="1100" baseline="0"/>
            </a:lvl1pPr>
          </a:lstStyle>
          <a:p>
            <a:pPr lvl="0"/>
            <a:r>
              <a:rPr lang="en-US"/>
              <a:t>If there’s a story behind the image, icon or photo above, then this is the best place to put it. Be concise though!</a:t>
            </a:r>
          </a:p>
        </p:txBody>
      </p:sp>
      <p:sp>
        <p:nvSpPr>
          <p:cNvPr id="13" name="Marcador de texto 15"/>
          <p:cNvSpPr>
            <a:spLocks noGrp="1"/>
          </p:cNvSpPr>
          <p:nvPr>
            <p:ph type="body" sz="quarter" idx="20" hasCustomPrompt="1"/>
          </p:nvPr>
        </p:nvSpPr>
        <p:spPr>
          <a:xfrm>
            <a:off x="2609323" y="4092826"/>
            <a:ext cx="1773237" cy="1311769"/>
          </a:xfrm>
        </p:spPr>
        <p:txBody>
          <a:bodyPr>
            <a:noAutofit/>
          </a:bodyPr>
          <a:lstStyle>
            <a:lvl1pPr marL="0" indent="0" algn="l">
              <a:buNone/>
              <a:defRPr sz="1100" baseline="0"/>
            </a:lvl1pPr>
          </a:lstStyle>
          <a:p>
            <a:pPr lvl="0"/>
            <a:r>
              <a:rPr lang="en-US"/>
              <a:t>If there’s a story behind the image, icon or photo above, then this is the best place to put it. Be concise though!</a:t>
            </a:r>
          </a:p>
        </p:txBody>
      </p:sp>
      <p:sp>
        <p:nvSpPr>
          <p:cNvPr id="14" name="Marcador de texto 15"/>
          <p:cNvSpPr>
            <a:spLocks noGrp="1"/>
          </p:cNvSpPr>
          <p:nvPr>
            <p:ph type="body" sz="quarter" idx="21" hasCustomPrompt="1"/>
          </p:nvPr>
        </p:nvSpPr>
        <p:spPr>
          <a:xfrm>
            <a:off x="4761444" y="4092826"/>
            <a:ext cx="1773237" cy="1311769"/>
          </a:xfrm>
        </p:spPr>
        <p:txBody>
          <a:bodyPr>
            <a:noAutofit/>
          </a:bodyPr>
          <a:lstStyle>
            <a:lvl1pPr marL="0" indent="0" algn="l">
              <a:buNone/>
              <a:defRPr sz="1100" baseline="0"/>
            </a:lvl1pPr>
          </a:lstStyle>
          <a:p>
            <a:pPr lvl="0"/>
            <a:r>
              <a:rPr lang="en-US"/>
              <a:t>If there’s a story behind the image, icon or photo above, then this is the best place to put it. Be concise though!</a:t>
            </a:r>
          </a:p>
        </p:txBody>
      </p:sp>
      <p:sp>
        <p:nvSpPr>
          <p:cNvPr id="15" name="Marcador de posición de imagen 6"/>
          <p:cNvSpPr>
            <a:spLocks noGrp="1"/>
          </p:cNvSpPr>
          <p:nvPr>
            <p:ph type="pic" sz="quarter" idx="22" hasCustomPrompt="1"/>
          </p:nvPr>
        </p:nvSpPr>
        <p:spPr>
          <a:xfrm>
            <a:off x="6914003" y="2281357"/>
            <a:ext cx="1772356" cy="1792136"/>
          </a:xfrm>
        </p:spPr>
        <p:txBody>
          <a:bodyPr>
            <a:normAutofit/>
          </a:bodyPr>
          <a:lstStyle>
            <a:lvl1pPr marL="0" indent="0" algn="ctr">
              <a:buNone/>
              <a:defRPr sz="1050" baseline="0"/>
            </a:lvl1pPr>
          </a:lstStyle>
          <a:p>
            <a:r>
              <a:rPr lang="en-US"/>
              <a:t>An image, an icon or a photo. Whatever you want.</a:t>
            </a:r>
          </a:p>
        </p:txBody>
      </p:sp>
      <p:sp>
        <p:nvSpPr>
          <p:cNvPr id="16" name="Marcador de texto 10"/>
          <p:cNvSpPr>
            <a:spLocks noGrp="1"/>
          </p:cNvSpPr>
          <p:nvPr>
            <p:ph type="body" sz="quarter" idx="23" hasCustomPrompt="1"/>
          </p:nvPr>
        </p:nvSpPr>
        <p:spPr>
          <a:xfrm>
            <a:off x="6913565" y="1848582"/>
            <a:ext cx="1773237" cy="376332"/>
          </a:xfrm>
        </p:spPr>
        <p:txBody>
          <a:bodyPr anchor="b">
            <a:noAutofit/>
          </a:bodyPr>
          <a:lstStyle>
            <a:lvl1pPr marL="0" indent="0" algn="ctr">
              <a:buNone/>
              <a:defRPr sz="1600" b="1"/>
            </a:lvl1pPr>
          </a:lstStyle>
          <a:p>
            <a:pPr lvl="0"/>
            <a:r>
              <a:rPr lang="en-US"/>
              <a:t>Point #4</a:t>
            </a:r>
          </a:p>
        </p:txBody>
      </p:sp>
      <p:sp>
        <p:nvSpPr>
          <p:cNvPr id="17" name="Marcador de texto 15"/>
          <p:cNvSpPr>
            <a:spLocks noGrp="1"/>
          </p:cNvSpPr>
          <p:nvPr>
            <p:ph type="body" sz="quarter" idx="24" hasCustomPrompt="1"/>
          </p:nvPr>
        </p:nvSpPr>
        <p:spPr>
          <a:xfrm>
            <a:off x="6913565" y="4092826"/>
            <a:ext cx="1773237" cy="1311769"/>
          </a:xfrm>
        </p:spPr>
        <p:txBody>
          <a:bodyPr>
            <a:noAutofit/>
          </a:bodyPr>
          <a:lstStyle>
            <a:lvl1pPr marL="0" indent="0" algn="l">
              <a:buNone/>
              <a:defRPr sz="1100" baseline="0"/>
            </a:lvl1pPr>
          </a:lstStyle>
          <a:p>
            <a:pPr lvl="0"/>
            <a:r>
              <a:rPr lang="en-US"/>
              <a:t>If there’s a story behind the image, icon or photo above, then this is the best place to put it. Be concise though!</a:t>
            </a:r>
          </a:p>
        </p:txBody>
      </p:sp>
      <p:sp>
        <p:nvSpPr>
          <p:cNvPr id="20" name="Marcador de texto 19"/>
          <p:cNvSpPr>
            <a:spLocks noGrp="1"/>
          </p:cNvSpPr>
          <p:nvPr>
            <p:ph type="body" sz="quarter" idx="25"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Tree>
    <p:extLst>
      <p:ext uri="{BB962C8B-B14F-4D97-AF65-F5344CB8AC3E}">
        <p14:creationId xmlns:p14="http://schemas.microsoft.com/office/powerpoint/2010/main" val="3830004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with Caption 1">
    <p:spTree>
      <p:nvGrpSpPr>
        <p:cNvPr id="1" name=""/>
        <p:cNvGrpSpPr/>
        <p:nvPr/>
      </p:nvGrpSpPr>
      <p:grpSpPr>
        <a:xfrm>
          <a:off x="0" y="0"/>
          <a:ext cx="0" cy="0"/>
          <a:chOff x="0" y="0"/>
          <a:chExt cx="0" cy="0"/>
        </a:xfrm>
      </p:grpSpPr>
      <p:sp>
        <p:nvSpPr>
          <p:cNvPr id="15" name="Marcador de posición de imagen 13"/>
          <p:cNvSpPr>
            <a:spLocks noGrp="1"/>
          </p:cNvSpPr>
          <p:nvPr>
            <p:ph type="pic" sz="quarter" idx="14" hasCustomPrompt="1"/>
          </p:nvPr>
        </p:nvSpPr>
        <p:spPr>
          <a:xfrm>
            <a:off x="0" y="1"/>
            <a:ext cx="9144000" cy="6322760"/>
          </a:xfrm>
        </p:spPr>
        <p:txBody>
          <a:bodyPr>
            <a:normAutofit/>
          </a:bodyPr>
          <a:lstStyle>
            <a:lvl1pPr marL="0" indent="0" algn="ctr">
              <a:buNone/>
              <a:defRPr sz="2000">
                <a:solidFill>
                  <a:srgbClr val="5B5B5B"/>
                </a:solidFill>
              </a:defRPr>
            </a:lvl1pPr>
          </a:lstStyle>
          <a:p>
            <a:r>
              <a:rPr lang="en-US"/>
              <a:t>Click the icon below to add an image of your choice.</a:t>
            </a:r>
          </a:p>
        </p:txBody>
      </p:sp>
      <p:sp>
        <p:nvSpPr>
          <p:cNvPr id="5" name="Marcador de fecha 4"/>
          <p:cNvSpPr>
            <a:spLocks noGrp="1"/>
          </p:cNvSpPr>
          <p:nvPr>
            <p:ph type="dt" sz="half" idx="10"/>
          </p:nvPr>
        </p:nvSpPr>
        <p:spPr/>
        <p:txBody>
          <a:bodyPr/>
          <a:lstStyle/>
          <a:p>
            <a:fld id="{F9EE3DCF-02A2-CD4E-AA28-4215D40EA233}" type="datetime1">
              <a:rPr lang="es-BO" smtClean="0"/>
              <a:t>5/22/20</a:t>
            </a:fld>
            <a:endParaRPr lang="en-US"/>
          </a:p>
        </p:txBody>
      </p:sp>
      <p:sp>
        <p:nvSpPr>
          <p:cNvPr id="6" name="Marcador de pie de página 5"/>
          <p:cNvSpPr>
            <a:spLocks noGrp="1"/>
          </p:cNvSpPr>
          <p:nvPr>
            <p:ph type="ftr" sz="quarter" idx="11"/>
          </p:nvPr>
        </p:nvSpPr>
        <p:spPr/>
        <p:txBody>
          <a:bodyPr/>
          <a:lstStyle/>
          <a:p>
            <a:r>
              <a:rPr lang="en-US"/>
              <a:t>This is a footer, so use it when you need it.</a:t>
            </a:r>
          </a:p>
        </p:txBody>
      </p:sp>
      <p:sp>
        <p:nvSpPr>
          <p:cNvPr id="7" name="Marcador de número de diapositiva 6"/>
          <p:cNvSpPr>
            <a:spLocks noGrp="1"/>
          </p:cNvSpPr>
          <p:nvPr>
            <p:ph type="sldNum" sz="quarter" idx="12"/>
          </p:nvPr>
        </p:nvSpPr>
        <p:spPr/>
        <p:txBody>
          <a:bodyPr/>
          <a:lstStyle/>
          <a:p>
            <a:fld id="{1A9D366B-1E42-9E47-9213-7A0BF786C435}" type="slidenum">
              <a:rPr lang="en-US" smtClean="0"/>
              <a:t>‹#›</a:t>
            </a:fld>
            <a:endParaRPr lang="en-US"/>
          </a:p>
        </p:txBody>
      </p:sp>
      <p:sp>
        <p:nvSpPr>
          <p:cNvPr id="16" name="Marcador de texto 19"/>
          <p:cNvSpPr>
            <a:spLocks noGrp="1"/>
          </p:cNvSpPr>
          <p:nvPr>
            <p:ph type="body" sz="quarter" idx="17" hasCustomPrompt="1"/>
          </p:nvPr>
        </p:nvSpPr>
        <p:spPr>
          <a:xfrm>
            <a:off x="192258" y="6321220"/>
            <a:ext cx="262732" cy="259180"/>
          </a:xfrm>
        </p:spPr>
        <p:txBody>
          <a:bodyPr anchor="ctr">
            <a:noAutofit/>
          </a:bodyPr>
          <a:lstStyle>
            <a:lvl1pPr marL="0" indent="0" algn="ctr">
              <a:buNone/>
              <a:defRPr sz="500" b="0" i="1" baseline="0">
                <a:solidFill>
                  <a:srgbClr val="5B5B5B"/>
                </a:solidFill>
              </a:defRPr>
            </a:lvl1pPr>
          </a:lstStyle>
          <a:p>
            <a:pPr lvl="0"/>
            <a:r>
              <a:rPr lang="en-US"/>
              <a:t> </a:t>
            </a:r>
          </a:p>
        </p:txBody>
      </p:sp>
      <p:sp>
        <p:nvSpPr>
          <p:cNvPr id="2" name="Título 1"/>
          <p:cNvSpPr>
            <a:spLocks noGrp="1"/>
          </p:cNvSpPr>
          <p:nvPr>
            <p:ph type="title" hasCustomPrompt="1"/>
          </p:nvPr>
        </p:nvSpPr>
        <p:spPr>
          <a:xfrm>
            <a:off x="94818" y="5708616"/>
            <a:ext cx="8827209" cy="563269"/>
          </a:xfrm>
        </p:spPr>
        <p:txBody>
          <a:bodyPr anchor="b">
            <a:noAutofit/>
          </a:bodyPr>
          <a:lstStyle>
            <a:lvl1pPr algn="l">
              <a:defRPr sz="2400" b="1"/>
            </a:lvl1pPr>
          </a:lstStyle>
          <a:p>
            <a:r>
              <a:rPr lang="en-US"/>
              <a:t>This is for your images.</a:t>
            </a:r>
          </a:p>
        </p:txBody>
      </p:sp>
    </p:spTree>
    <p:extLst>
      <p:ext uri="{BB962C8B-B14F-4D97-AF65-F5344CB8AC3E}">
        <p14:creationId xmlns:p14="http://schemas.microsoft.com/office/powerpoint/2010/main" val="394620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1D78FC-DA83-0C49-9DB7-48439BC5582F}" type="datetime1">
              <a:rPr lang="es-BO" smtClean="0"/>
              <a:pPr/>
              <a:t>5/22/20</a:t>
            </a:fld>
            <a:endParaRPr lang="en-US"/>
          </a:p>
        </p:txBody>
      </p:sp>
      <p:sp>
        <p:nvSpPr>
          <p:cNvPr id="5" name="Footer Placeholder 4"/>
          <p:cNvSpPr>
            <a:spLocks noGrp="1"/>
          </p:cNvSpPr>
          <p:nvPr>
            <p:ph type="ftr" sz="quarter" idx="11"/>
          </p:nvPr>
        </p:nvSpPr>
        <p:spPr/>
        <p:txBody>
          <a:bodyPr/>
          <a:lstStyle/>
          <a:p>
            <a:r>
              <a:rPr lang="en-US"/>
              <a:t>This is a footer, so use it when you need it.</a:t>
            </a:r>
          </a:p>
        </p:txBody>
      </p:sp>
      <p:sp>
        <p:nvSpPr>
          <p:cNvPr id="6" name="Slide Number Placeholder 5"/>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3937471954"/>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Rectángulo 7"/>
          <p:cNvSpPr/>
          <p:nvPr userDrawn="1"/>
        </p:nvSpPr>
        <p:spPr>
          <a:xfrm>
            <a:off x="248490" y="1214906"/>
            <a:ext cx="8572823" cy="386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Marcador de posición de imagen 2"/>
          <p:cNvSpPr>
            <a:spLocks noGrp="1"/>
          </p:cNvSpPr>
          <p:nvPr>
            <p:ph type="pic" idx="1" hasCustomPrompt="1"/>
          </p:nvPr>
        </p:nvSpPr>
        <p:spPr>
          <a:xfrm>
            <a:off x="0" y="0"/>
            <a:ext cx="9144000" cy="5616000"/>
          </a:xfrm>
        </p:spPr>
        <p:txBody>
          <a:bodyPr>
            <a:normAutofit/>
          </a:bodyPr>
          <a:lstStyle>
            <a:lvl1pPr marL="0" indent="0" algn="ctr">
              <a:buNone/>
              <a:defRPr sz="20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
        <p:nvSpPr>
          <p:cNvPr id="5" name="Marcador de fecha 4"/>
          <p:cNvSpPr>
            <a:spLocks noGrp="1"/>
          </p:cNvSpPr>
          <p:nvPr>
            <p:ph type="dt" sz="half" idx="10"/>
          </p:nvPr>
        </p:nvSpPr>
        <p:spPr/>
        <p:txBody>
          <a:bodyPr/>
          <a:lstStyle/>
          <a:p>
            <a:fld id="{F9EE3DCF-02A2-CD4E-AA28-4215D40EA233}" type="datetime1">
              <a:rPr lang="es-BO" smtClean="0"/>
              <a:t>5/22/20</a:t>
            </a:fld>
            <a:endParaRPr lang="en-US"/>
          </a:p>
        </p:txBody>
      </p:sp>
      <p:sp>
        <p:nvSpPr>
          <p:cNvPr id="6" name="Marcador de pie de página 5"/>
          <p:cNvSpPr>
            <a:spLocks noGrp="1"/>
          </p:cNvSpPr>
          <p:nvPr>
            <p:ph type="ftr" sz="quarter" idx="11"/>
          </p:nvPr>
        </p:nvSpPr>
        <p:spPr/>
        <p:txBody>
          <a:bodyPr/>
          <a:lstStyle/>
          <a:p>
            <a:r>
              <a:rPr lang="en-US"/>
              <a:t>This is a footer, so use it when you need it.</a:t>
            </a:r>
          </a:p>
        </p:txBody>
      </p:sp>
      <p:sp>
        <p:nvSpPr>
          <p:cNvPr id="7" name="Marcador de número de diapositiva 6"/>
          <p:cNvSpPr>
            <a:spLocks noGrp="1"/>
          </p:cNvSpPr>
          <p:nvPr>
            <p:ph type="sldNum" sz="quarter" idx="12"/>
          </p:nvPr>
        </p:nvSpPr>
        <p:spPr/>
        <p:txBody>
          <a:bodyPr/>
          <a:lstStyle/>
          <a:p>
            <a:fld id="{1A9D366B-1E42-9E47-9213-7A0BF786C435}" type="slidenum">
              <a:rPr lang="en-US" smtClean="0"/>
              <a:t>‹#›</a:t>
            </a:fld>
            <a:endParaRPr lang="en-US"/>
          </a:p>
        </p:txBody>
      </p:sp>
      <p:sp>
        <p:nvSpPr>
          <p:cNvPr id="2" name="Título 1"/>
          <p:cNvSpPr>
            <a:spLocks noGrp="1"/>
          </p:cNvSpPr>
          <p:nvPr>
            <p:ph type="title" hasCustomPrompt="1"/>
          </p:nvPr>
        </p:nvSpPr>
        <p:spPr>
          <a:xfrm>
            <a:off x="457201" y="5447826"/>
            <a:ext cx="8364112" cy="761064"/>
          </a:xfrm>
        </p:spPr>
        <p:txBody>
          <a:bodyPr anchor="b">
            <a:noAutofit/>
          </a:bodyPr>
          <a:lstStyle>
            <a:lvl1pPr algn="l">
              <a:defRPr sz="3200" b="1"/>
            </a:lvl1pPr>
          </a:lstStyle>
          <a:p>
            <a:r>
              <a:rPr lang="en-US"/>
              <a:t>This is for your images.</a:t>
            </a:r>
          </a:p>
        </p:txBody>
      </p:sp>
      <p:sp>
        <p:nvSpPr>
          <p:cNvPr id="4" name="Marcador de texto 3"/>
          <p:cNvSpPr>
            <a:spLocks noGrp="1"/>
          </p:cNvSpPr>
          <p:nvPr>
            <p:ph type="body" sz="half" idx="2" hasCustomPrompt="1"/>
          </p:nvPr>
        </p:nvSpPr>
        <p:spPr>
          <a:xfrm>
            <a:off x="457200" y="6293556"/>
            <a:ext cx="6498172" cy="264177"/>
          </a:xfrm>
        </p:spPr>
        <p:txBody>
          <a:bodyPr anchor="t">
            <a:noAutofit/>
          </a:bodyPr>
          <a:lstStyle>
            <a:lvl1pPr marL="0" indent="0">
              <a:buNone/>
              <a:defRPr sz="105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Credit: Remember that behind every image, there’s a photographer. Let’s thank her with a credit or a link.</a:t>
            </a:r>
          </a:p>
        </p:txBody>
      </p:sp>
    </p:spTree>
    <p:extLst>
      <p:ext uri="{BB962C8B-B14F-4D97-AF65-F5344CB8AC3E}">
        <p14:creationId xmlns:p14="http://schemas.microsoft.com/office/powerpoint/2010/main" val="3589402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Images with Caption">
    <p:spTree>
      <p:nvGrpSpPr>
        <p:cNvPr id="1" name=""/>
        <p:cNvGrpSpPr/>
        <p:nvPr/>
      </p:nvGrpSpPr>
      <p:grpSpPr>
        <a:xfrm>
          <a:off x="0" y="0"/>
          <a:ext cx="0" cy="0"/>
          <a:chOff x="0" y="0"/>
          <a:chExt cx="0" cy="0"/>
        </a:xfrm>
      </p:grpSpPr>
      <p:sp>
        <p:nvSpPr>
          <p:cNvPr id="8" name="Rectángulo 7"/>
          <p:cNvSpPr/>
          <p:nvPr userDrawn="1"/>
        </p:nvSpPr>
        <p:spPr>
          <a:xfrm>
            <a:off x="248490" y="1214906"/>
            <a:ext cx="8572823" cy="386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Marcador de posición de imagen 2"/>
          <p:cNvSpPr>
            <a:spLocks noGrp="1"/>
          </p:cNvSpPr>
          <p:nvPr>
            <p:ph type="pic" idx="1" hasCustomPrompt="1"/>
          </p:nvPr>
        </p:nvSpPr>
        <p:spPr>
          <a:xfrm>
            <a:off x="0" y="0"/>
            <a:ext cx="4572000" cy="5588000"/>
          </a:xfrm>
        </p:spPr>
        <p:txBody>
          <a:bodyPr>
            <a:normAutofit/>
          </a:bodyPr>
          <a:lstStyle>
            <a:lvl1pPr marL="0" indent="0" algn="ctr">
              <a:buNone/>
              <a:defRPr sz="20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
        <p:nvSpPr>
          <p:cNvPr id="5" name="Marcador de fecha 4"/>
          <p:cNvSpPr>
            <a:spLocks noGrp="1"/>
          </p:cNvSpPr>
          <p:nvPr>
            <p:ph type="dt" sz="half" idx="10"/>
          </p:nvPr>
        </p:nvSpPr>
        <p:spPr/>
        <p:txBody>
          <a:bodyPr/>
          <a:lstStyle/>
          <a:p>
            <a:fld id="{F9EE3DCF-02A2-CD4E-AA28-4215D40EA233}" type="datetime1">
              <a:rPr lang="es-BO" smtClean="0"/>
              <a:t>5/22/20</a:t>
            </a:fld>
            <a:endParaRPr lang="en-US"/>
          </a:p>
        </p:txBody>
      </p:sp>
      <p:sp>
        <p:nvSpPr>
          <p:cNvPr id="6" name="Marcador de pie de página 5"/>
          <p:cNvSpPr>
            <a:spLocks noGrp="1"/>
          </p:cNvSpPr>
          <p:nvPr>
            <p:ph type="ftr" sz="quarter" idx="11"/>
          </p:nvPr>
        </p:nvSpPr>
        <p:spPr/>
        <p:txBody>
          <a:bodyPr/>
          <a:lstStyle/>
          <a:p>
            <a:r>
              <a:rPr lang="en-US"/>
              <a:t>This is a footer, so use it when you need it.</a:t>
            </a:r>
          </a:p>
        </p:txBody>
      </p:sp>
      <p:sp>
        <p:nvSpPr>
          <p:cNvPr id="7" name="Marcador de número de diapositiva 6"/>
          <p:cNvSpPr>
            <a:spLocks noGrp="1"/>
          </p:cNvSpPr>
          <p:nvPr>
            <p:ph type="sldNum" sz="quarter" idx="12"/>
          </p:nvPr>
        </p:nvSpPr>
        <p:spPr/>
        <p:txBody>
          <a:bodyPr/>
          <a:lstStyle/>
          <a:p>
            <a:fld id="{1A9D366B-1E42-9E47-9213-7A0BF786C435}" type="slidenum">
              <a:rPr lang="en-US" smtClean="0"/>
              <a:t>‹#›</a:t>
            </a:fld>
            <a:endParaRPr lang="en-US"/>
          </a:p>
        </p:txBody>
      </p:sp>
      <p:sp>
        <p:nvSpPr>
          <p:cNvPr id="2" name="Título 1"/>
          <p:cNvSpPr>
            <a:spLocks noGrp="1"/>
          </p:cNvSpPr>
          <p:nvPr>
            <p:ph type="title" hasCustomPrompt="1"/>
          </p:nvPr>
        </p:nvSpPr>
        <p:spPr>
          <a:xfrm>
            <a:off x="457199" y="5436598"/>
            <a:ext cx="8364112" cy="761064"/>
          </a:xfrm>
        </p:spPr>
        <p:txBody>
          <a:bodyPr anchor="b">
            <a:noAutofit/>
          </a:bodyPr>
          <a:lstStyle>
            <a:lvl1pPr algn="l">
              <a:defRPr sz="3200" b="1"/>
            </a:lvl1pPr>
          </a:lstStyle>
          <a:p>
            <a:r>
              <a:rPr lang="en-US"/>
              <a:t>This is for your images.</a:t>
            </a:r>
          </a:p>
        </p:txBody>
      </p:sp>
      <p:sp>
        <p:nvSpPr>
          <p:cNvPr id="4" name="Marcador de texto 3"/>
          <p:cNvSpPr>
            <a:spLocks noGrp="1"/>
          </p:cNvSpPr>
          <p:nvPr>
            <p:ph type="body" sz="half" idx="2" hasCustomPrompt="1"/>
          </p:nvPr>
        </p:nvSpPr>
        <p:spPr>
          <a:xfrm>
            <a:off x="457200" y="6293556"/>
            <a:ext cx="6485468" cy="277824"/>
          </a:xfrm>
        </p:spPr>
        <p:txBody>
          <a:bodyPr anchor="t">
            <a:noAutofit/>
          </a:bodyPr>
          <a:lstStyle>
            <a:lvl1pPr marL="0" indent="0">
              <a:buNone/>
              <a:defRPr sz="105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Credit: Remember that behind every image, there’s a photographer. Let’s thank her with a credit or a link.</a:t>
            </a:r>
          </a:p>
        </p:txBody>
      </p:sp>
      <p:sp>
        <p:nvSpPr>
          <p:cNvPr id="12" name="Marcador de posición de imagen 2"/>
          <p:cNvSpPr>
            <a:spLocks noGrp="1"/>
          </p:cNvSpPr>
          <p:nvPr>
            <p:ph type="pic" idx="13" hasCustomPrompt="1"/>
          </p:nvPr>
        </p:nvSpPr>
        <p:spPr>
          <a:xfrm>
            <a:off x="4572000" y="0"/>
            <a:ext cx="4572000" cy="5588000"/>
          </a:xfrm>
        </p:spPr>
        <p:txBody>
          <a:bodyPr>
            <a:normAutofit/>
          </a:bodyPr>
          <a:lstStyle>
            <a:lvl1pPr marL="0" indent="0" algn="ctr">
              <a:buNone/>
              <a:defRPr sz="20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Tree>
    <p:extLst>
      <p:ext uri="{BB962C8B-B14F-4D97-AF65-F5344CB8AC3E}">
        <p14:creationId xmlns:p14="http://schemas.microsoft.com/office/powerpoint/2010/main" val="4282096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with Content">
    <p:spTree>
      <p:nvGrpSpPr>
        <p:cNvPr id="1" name=""/>
        <p:cNvGrpSpPr/>
        <p:nvPr/>
      </p:nvGrpSpPr>
      <p:grpSpPr>
        <a:xfrm>
          <a:off x="0" y="0"/>
          <a:ext cx="0" cy="0"/>
          <a:chOff x="0" y="0"/>
          <a:chExt cx="0" cy="0"/>
        </a:xfrm>
      </p:grpSpPr>
      <p:sp>
        <p:nvSpPr>
          <p:cNvPr id="8" name="Rectángulo 7"/>
          <p:cNvSpPr/>
          <p:nvPr userDrawn="1"/>
        </p:nvSpPr>
        <p:spPr>
          <a:xfrm>
            <a:off x="248490" y="1214906"/>
            <a:ext cx="8572823" cy="386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Marcador de fecha 4"/>
          <p:cNvSpPr>
            <a:spLocks noGrp="1"/>
          </p:cNvSpPr>
          <p:nvPr>
            <p:ph type="dt" sz="half" idx="10"/>
          </p:nvPr>
        </p:nvSpPr>
        <p:spPr/>
        <p:txBody>
          <a:bodyPr/>
          <a:lstStyle/>
          <a:p>
            <a:fld id="{F9EE3DCF-02A2-CD4E-AA28-4215D40EA233}" type="datetime1">
              <a:rPr lang="es-BO" smtClean="0"/>
              <a:t>5/22/20</a:t>
            </a:fld>
            <a:endParaRPr lang="en-US"/>
          </a:p>
        </p:txBody>
      </p:sp>
      <p:sp>
        <p:nvSpPr>
          <p:cNvPr id="6" name="Marcador de pie de página 5"/>
          <p:cNvSpPr>
            <a:spLocks noGrp="1"/>
          </p:cNvSpPr>
          <p:nvPr>
            <p:ph type="ftr" sz="quarter" idx="11"/>
          </p:nvPr>
        </p:nvSpPr>
        <p:spPr/>
        <p:txBody>
          <a:bodyPr/>
          <a:lstStyle/>
          <a:p>
            <a:r>
              <a:rPr lang="en-US"/>
              <a:t>This is a footer, so use it when you need it.</a:t>
            </a:r>
          </a:p>
        </p:txBody>
      </p:sp>
      <p:sp>
        <p:nvSpPr>
          <p:cNvPr id="7" name="Marcador de número de diapositiva 6"/>
          <p:cNvSpPr>
            <a:spLocks noGrp="1"/>
          </p:cNvSpPr>
          <p:nvPr>
            <p:ph type="sldNum" sz="quarter" idx="12"/>
          </p:nvPr>
        </p:nvSpPr>
        <p:spPr/>
        <p:txBody>
          <a:bodyPr/>
          <a:lstStyle/>
          <a:p>
            <a:fld id="{1A9D366B-1E42-9E47-9213-7A0BF786C435}" type="slidenum">
              <a:rPr lang="en-US" smtClean="0"/>
              <a:t>‹#›</a:t>
            </a:fld>
            <a:endParaRPr lang="en-US"/>
          </a:p>
        </p:txBody>
      </p:sp>
      <p:sp>
        <p:nvSpPr>
          <p:cNvPr id="2" name="Título 1"/>
          <p:cNvSpPr>
            <a:spLocks noGrp="1"/>
          </p:cNvSpPr>
          <p:nvPr>
            <p:ph type="title" hasCustomPrompt="1"/>
          </p:nvPr>
        </p:nvSpPr>
        <p:spPr>
          <a:xfrm>
            <a:off x="5427581" y="455590"/>
            <a:ext cx="3259189" cy="2117015"/>
          </a:xfrm>
        </p:spPr>
        <p:txBody>
          <a:bodyPr anchor="b">
            <a:noAutofit/>
          </a:bodyPr>
          <a:lstStyle>
            <a:lvl1pPr algn="l">
              <a:lnSpc>
                <a:spcPct val="90000"/>
              </a:lnSpc>
              <a:defRPr sz="3600" b="1"/>
            </a:lvl1pPr>
          </a:lstStyle>
          <a:p>
            <a:r>
              <a:rPr lang="en-US"/>
              <a:t>This is for your images too.</a:t>
            </a:r>
          </a:p>
        </p:txBody>
      </p:sp>
      <p:sp>
        <p:nvSpPr>
          <p:cNvPr id="4" name="Marcador de texto 3"/>
          <p:cNvSpPr>
            <a:spLocks noGrp="1"/>
          </p:cNvSpPr>
          <p:nvPr>
            <p:ph type="body" sz="half" idx="2" hasCustomPrompt="1"/>
          </p:nvPr>
        </p:nvSpPr>
        <p:spPr>
          <a:xfrm>
            <a:off x="5427581" y="5592404"/>
            <a:ext cx="3259189" cy="602375"/>
          </a:xfrm>
        </p:spPr>
        <p:txBody>
          <a:bodyPr anchor="b">
            <a:noAutofit/>
          </a:bodyPr>
          <a:lstStyle>
            <a:lvl1pPr marL="0" indent="0">
              <a:buNone/>
              <a:defRPr sz="10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Credit: Remember that behind every image, there’s a photographer. Let’s thank her with a credit or a link.</a:t>
            </a:r>
          </a:p>
        </p:txBody>
      </p:sp>
      <p:sp>
        <p:nvSpPr>
          <p:cNvPr id="3" name="Marcador de posición de imagen 2"/>
          <p:cNvSpPr>
            <a:spLocks noGrp="1"/>
          </p:cNvSpPr>
          <p:nvPr>
            <p:ph type="pic" idx="1" hasCustomPrompt="1"/>
          </p:nvPr>
        </p:nvSpPr>
        <p:spPr>
          <a:xfrm>
            <a:off x="457200" y="455591"/>
            <a:ext cx="4778022" cy="5739188"/>
          </a:xfrm>
        </p:spPr>
        <p:txBody>
          <a:bodyPr>
            <a:normAutofit/>
          </a:bodyPr>
          <a:lstStyle>
            <a:lvl1pPr marL="0" indent="0" algn="ctr">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
        <p:nvSpPr>
          <p:cNvPr id="13" name="Marcador de texto 12"/>
          <p:cNvSpPr>
            <a:spLocks noGrp="1"/>
          </p:cNvSpPr>
          <p:nvPr>
            <p:ph type="body" sz="quarter" idx="13" hasCustomPrompt="1"/>
          </p:nvPr>
        </p:nvSpPr>
        <p:spPr>
          <a:xfrm>
            <a:off x="5427884" y="2581872"/>
            <a:ext cx="3258916" cy="2874963"/>
          </a:xfrm>
        </p:spPr>
        <p:txBody>
          <a:bodyPr>
            <a:noAutofit/>
          </a:bodyPr>
          <a:lstStyle>
            <a:lvl1pPr marL="0" indent="0">
              <a:buNone/>
              <a:defRPr sz="1700" b="0" baseline="0">
                <a:solidFill>
                  <a:schemeClr val="tx1">
                    <a:lumMod val="75000"/>
                    <a:lumOff val="25000"/>
                  </a:schemeClr>
                </a:solidFill>
              </a:defRPr>
            </a:lvl1pPr>
          </a:lstStyle>
          <a:p>
            <a:pPr lvl="0"/>
            <a:r>
              <a:rPr lang="en-US"/>
              <a:t>If there’s a story behind your image, then this is the best place to put it. You have enough space for two paragraphs, even three reducing the size of the text. But don’t forget that less is almost always more!</a:t>
            </a:r>
          </a:p>
        </p:txBody>
      </p:sp>
    </p:spTree>
    <p:extLst>
      <p:ext uri="{BB962C8B-B14F-4D97-AF65-F5344CB8AC3E}">
        <p14:creationId xmlns:p14="http://schemas.microsoft.com/office/powerpoint/2010/main" val="807002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8" name="Rectángulo 7"/>
          <p:cNvSpPr/>
          <p:nvPr userDrawn="1"/>
        </p:nvSpPr>
        <p:spPr>
          <a:xfrm>
            <a:off x="248490" y="1214906"/>
            <a:ext cx="8572823" cy="386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Marcador de posición de imagen 2"/>
          <p:cNvSpPr>
            <a:spLocks noGrp="1"/>
          </p:cNvSpPr>
          <p:nvPr>
            <p:ph type="pic" idx="1" hasCustomPrompt="1"/>
          </p:nvPr>
        </p:nvSpPr>
        <p:spPr>
          <a:xfrm>
            <a:off x="0" y="0"/>
            <a:ext cx="9144000" cy="6858000"/>
          </a:xfrm>
        </p:spPr>
        <p:txBody>
          <a:bodyPr>
            <a:normAutofit/>
          </a:bodyPr>
          <a:lstStyle>
            <a:lvl1pPr marL="0" indent="0" algn="ctr">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
        <p:nvSpPr>
          <p:cNvPr id="5" name="Marcador de fecha 4"/>
          <p:cNvSpPr>
            <a:spLocks noGrp="1"/>
          </p:cNvSpPr>
          <p:nvPr>
            <p:ph type="dt" sz="half" idx="10"/>
          </p:nvPr>
        </p:nvSpPr>
        <p:spPr/>
        <p:txBody>
          <a:bodyPr/>
          <a:lstStyle/>
          <a:p>
            <a:fld id="{F9EE3DCF-02A2-CD4E-AA28-4215D40EA233}" type="datetime1">
              <a:rPr lang="es-BO" smtClean="0"/>
              <a:t>5/22/20</a:t>
            </a:fld>
            <a:endParaRPr lang="en-US"/>
          </a:p>
        </p:txBody>
      </p:sp>
      <p:sp>
        <p:nvSpPr>
          <p:cNvPr id="6" name="Marcador de pie de página 5"/>
          <p:cNvSpPr>
            <a:spLocks noGrp="1"/>
          </p:cNvSpPr>
          <p:nvPr>
            <p:ph type="ftr" sz="quarter" idx="11"/>
          </p:nvPr>
        </p:nvSpPr>
        <p:spPr/>
        <p:txBody>
          <a:bodyPr/>
          <a:lstStyle/>
          <a:p>
            <a:r>
              <a:rPr lang="en-US"/>
              <a:t>This is a footer, so use it when you need it.</a:t>
            </a:r>
          </a:p>
        </p:txBody>
      </p:sp>
      <p:sp>
        <p:nvSpPr>
          <p:cNvPr id="7" name="Marcador de número de diapositiva 6"/>
          <p:cNvSpPr>
            <a:spLocks noGrp="1"/>
          </p:cNvSpPr>
          <p:nvPr>
            <p:ph type="sldNum" sz="quarter" idx="12"/>
          </p:nvPr>
        </p:nvSpPr>
        <p:spPr/>
        <p:txBody>
          <a:bodyPr/>
          <a:lstStyle/>
          <a:p>
            <a:fld id="{1A9D366B-1E42-9E47-9213-7A0BF786C435}" type="slidenum">
              <a:rPr lang="en-US" smtClean="0"/>
              <a:t>‹#›</a:t>
            </a:fld>
            <a:endParaRPr lang="en-US"/>
          </a:p>
        </p:txBody>
      </p:sp>
    </p:spTree>
    <p:extLst>
      <p:ext uri="{BB962C8B-B14F-4D97-AF65-F5344CB8AC3E}">
        <p14:creationId xmlns:p14="http://schemas.microsoft.com/office/powerpoint/2010/main" val="3855208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Full Screen Images">
    <p:spTree>
      <p:nvGrpSpPr>
        <p:cNvPr id="1" name=""/>
        <p:cNvGrpSpPr/>
        <p:nvPr/>
      </p:nvGrpSpPr>
      <p:grpSpPr>
        <a:xfrm>
          <a:off x="0" y="0"/>
          <a:ext cx="0" cy="0"/>
          <a:chOff x="0" y="0"/>
          <a:chExt cx="0" cy="0"/>
        </a:xfrm>
      </p:grpSpPr>
      <p:sp>
        <p:nvSpPr>
          <p:cNvPr id="8" name="Rectángulo 7"/>
          <p:cNvSpPr/>
          <p:nvPr userDrawn="1"/>
        </p:nvSpPr>
        <p:spPr>
          <a:xfrm>
            <a:off x="248490" y="1214906"/>
            <a:ext cx="8572823" cy="386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Marcador de posición de imagen 2"/>
          <p:cNvSpPr>
            <a:spLocks noGrp="1"/>
          </p:cNvSpPr>
          <p:nvPr>
            <p:ph type="pic" idx="1" hasCustomPrompt="1"/>
          </p:nvPr>
        </p:nvSpPr>
        <p:spPr>
          <a:xfrm>
            <a:off x="0" y="0"/>
            <a:ext cx="4572000" cy="6858000"/>
          </a:xfr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
        <p:nvSpPr>
          <p:cNvPr id="5" name="Marcador de fecha 4"/>
          <p:cNvSpPr>
            <a:spLocks noGrp="1"/>
          </p:cNvSpPr>
          <p:nvPr>
            <p:ph type="dt" sz="half" idx="10"/>
          </p:nvPr>
        </p:nvSpPr>
        <p:spPr/>
        <p:txBody>
          <a:bodyPr/>
          <a:lstStyle/>
          <a:p>
            <a:fld id="{F9EE3DCF-02A2-CD4E-AA28-4215D40EA233}" type="datetime1">
              <a:rPr lang="es-BO" smtClean="0"/>
              <a:t>5/22/20</a:t>
            </a:fld>
            <a:endParaRPr lang="en-US"/>
          </a:p>
        </p:txBody>
      </p:sp>
      <p:sp>
        <p:nvSpPr>
          <p:cNvPr id="6" name="Marcador de pie de página 5"/>
          <p:cNvSpPr>
            <a:spLocks noGrp="1"/>
          </p:cNvSpPr>
          <p:nvPr>
            <p:ph type="ftr" sz="quarter" idx="11"/>
          </p:nvPr>
        </p:nvSpPr>
        <p:spPr/>
        <p:txBody>
          <a:bodyPr/>
          <a:lstStyle/>
          <a:p>
            <a:r>
              <a:rPr lang="en-US"/>
              <a:t>This is a footer, so use it when you need it.</a:t>
            </a:r>
          </a:p>
        </p:txBody>
      </p:sp>
      <p:sp>
        <p:nvSpPr>
          <p:cNvPr id="7" name="Marcador de número de diapositiva 6"/>
          <p:cNvSpPr>
            <a:spLocks noGrp="1"/>
          </p:cNvSpPr>
          <p:nvPr>
            <p:ph type="sldNum" sz="quarter" idx="12"/>
          </p:nvPr>
        </p:nvSpPr>
        <p:spPr/>
        <p:txBody>
          <a:bodyPr/>
          <a:lstStyle/>
          <a:p>
            <a:fld id="{1A9D366B-1E42-9E47-9213-7A0BF786C435}" type="slidenum">
              <a:rPr lang="en-US" smtClean="0"/>
              <a:t>‹#›</a:t>
            </a:fld>
            <a:endParaRPr lang="en-US"/>
          </a:p>
        </p:txBody>
      </p:sp>
      <p:sp>
        <p:nvSpPr>
          <p:cNvPr id="9" name="Marcador de posición de imagen 2"/>
          <p:cNvSpPr>
            <a:spLocks noGrp="1"/>
          </p:cNvSpPr>
          <p:nvPr>
            <p:ph type="pic" idx="13" hasCustomPrompt="1"/>
          </p:nvPr>
        </p:nvSpPr>
        <p:spPr>
          <a:xfrm>
            <a:off x="4558633" y="0"/>
            <a:ext cx="4585369" cy="6858000"/>
          </a:xfrm>
        </p:spPr>
        <p:txBody>
          <a:bodyPr>
            <a:normAutofit/>
          </a:bodyPr>
          <a:lstStyle>
            <a:lvl1pPr marL="0" indent="0" algn="ctr">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Tree>
    <p:extLst>
      <p:ext uri="{BB962C8B-B14F-4D97-AF65-F5344CB8AC3E}">
        <p14:creationId xmlns:p14="http://schemas.microsoft.com/office/powerpoint/2010/main" val="3760083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Full Screen Images">
    <p:spTree>
      <p:nvGrpSpPr>
        <p:cNvPr id="1" name=""/>
        <p:cNvGrpSpPr/>
        <p:nvPr/>
      </p:nvGrpSpPr>
      <p:grpSpPr>
        <a:xfrm>
          <a:off x="0" y="0"/>
          <a:ext cx="0" cy="0"/>
          <a:chOff x="0" y="0"/>
          <a:chExt cx="0" cy="0"/>
        </a:xfrm>
      </p:grpSpPr>
      <p:sp>
        <p:nvSpPr>
          <p:cNvPr id="8" name="Rectángulo 7"/>
          <p:cNvSpPr/>
          <p:nvPr userDrawn="1"/>
        </p:nvSpPr>
        <p:spPr>
          <a:xfrm>
            <a:off x="248490" y="1214906"/>
            <a:ext cx="8572823" cy="386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Marcador de posición de imagen 2"/>
          <p:cNvSpPr>
            <a:spLocks noGrp="1"/>
          </p:cNvSpPr>
          <p:nvPr>
            <p:ph type="pic" idx="1" hasCustomPrompt="1"/>
          </p:nvPr>
        </p:nvSpPr>
        <p:spPr>
          <a:xfrm>
            <a:off x="0" y="0"/>
            <a:ext cx="4585368" cy="6858000"/>
          </a:xfrm>
        </p:spPr>
        <p:txBody>
          <a:bodyPr>
            <a:normAutofit/>
          </a:bodyPr>
          <a:lstStyle>
            <a:lvl1pPr marL="0" indent="0" algn="ctr">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
        <p:nvSpPr>
          <p:cNvPr id="5" name="Marcador de fecha 4"/>
          <p:cNvSpPr>
            <a:spLocks noGrp="1"/>
          </p:cNvSpPr>
          <p:nvPr>
            <p:ph type="dt" sz="half" idx="10"/>
          </p:nvPr>
        </p:nvSpPr>
        <p:spPr/>
        <p:txBody>
          <a:bodyPr/>
          <a:lstStyle/>
          <a:p>
            <a:fld id="{F9EE3DCF-02A2-CD4E-AA28-4215D40EA233}" type="datetime1">
              <a:rPr lang="es-BO" smtClean="0"/>
              <a:t>5/22/20</a:t>
            </a:fld>
            <a:endParaRPr lang="en-US"/>
          </a:p>
        </p:txBody>
      </p:sp>
      <p:sp>
        <p:nvSpPr>
          <p:cNvPr id="6" name="Marcador de pie de página 5"/>
          <p:cNvSpPr>
            <a:spLocks noGrp="1"/>
          </p:cNvSpPr>
          <p:nvPr>
            <p:ph type="ftr" sz="quarter" idx="11"/>
          </p:nvPr>
        </p:nvSpPr>
        <p:spPr/>
        <p:txBody>
          <a:bodyPr/>
          <a:lstStyle/>
          <a:p>
            <a:r>
              <a:rPr lang="en-US"/>
              <a:t>This is a footer, so use it when you need it.</a:t>
            </a:r>
          </a:p>
        </p:txBody>
      </p:sp>
      <p:sp>
        <p:nvSpPr>
          <p:cNvPr id="7" name="Marcador de número de diapositiva 6"/>
          <p:cNvSpPr>
            <a:spLocks noGrp="1"/>
          </p:cNvSpPr>
          <p:nvPr>
            <p:ph type="sldNum" sz="quarter" idx="12"/>
          </p:nvPr>
        </p:nvSpPr>
        <p:spPr/>
        <p:txBody>
          <a:bodyPr/>
          <a:lstStyle/>
          <a:p>
            <a:fld id="{1A9D366B-1E42-9E47-9213-7A0BF786C435}" type="slidenum">
              <a:rPr lang="en-US" smtClean="0"/>
              <a:t>‹#›</a:t>
            </a:fld>
            <a:endParaRPr lang="en-US"/>
          </a:p>
        </p:txBody>
      </p:sp>
      <p:sp>
        <p:nvSpPr>
          <p:cNvPr id="9" name="Marcador de posición de imagen 2"/>
          <p:cNvSpPr>
            <a:spLocks noGrp="1"/>
          </p:cNvSpPr>
          <p:nvPr>
            <p:ph type="pic" idx="13" hasCustomPrompt="1"/>
          </p:nvPr>
        </p:nvSpPr>
        <p:spPr>
          <a:xfrm>
            <a:off x="4577347" y="0"/>
            <a:ext cx="4572000" cy="3429000"/>
          </a:xfrm>
        </p:spPr>
        <p:txBody>
          <a:bodyPr>
            <a:normAutofit/>
          </a:bodyPr>
          <a:lstStyle>
            <a:lvl1pPr marL="0" indent="0" algn="ctr">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
        <p:nvSpPr>
          <p:cNvPr id="10" name="Marcador de posición de imagen 2"/>
          <p:cNvSpPr>
            <a:spLocks noGrp="1"/>
          </p:cNvSpPr>
          <p:nvPr>
            <p:ph type="pic" idx="14" hasCustomPrompt="1"/>
          </p:nvPr>
        </p:nvSpPr>
        <p:spPr>
          <a:xfrm>
            <a:off x="4577347" y="3429000"/>
            <a:ext cx="4572000" cy="3429000"/>
          </a:xfrm>
        </p:spPr>
        <p:txBody>
          <a:bodyPr>
            <a:normAutofit/>
          </a:bodyPr>
          <a:lstStyle>
            <a:lvl1pPr marL="0" indent="0" algn="ctr">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Tree>
    <p:extLst>
      <p:ext uri="{BB962C8B-B14F-4D97-AF65-F5344CB8AC3E}">
        <p14:creationId xmlns:p14="http://schemas.microsoft.com/office/powerpoint/2010/main" val="3760083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Full Screen Images">
    <p:spTree>
      <p:nvGrpSpPr>
        <p:cNvPr id="1" name=""/>
        <p:cNvGrpSpPr/>
        <p:nvPr/>
      </p:nvGrpSpPr>
      <p:grpSpPr>
        <a:xfrm>
          <a:off x="0" y="0"/>
          <a:ext cx="0" cy="0"/>
          <a:chOff x="0" y="0"/>
          <a:chExt cx="0" cy="0"/>
        </a:xfrm>
      </p:grpSpPr>
      <p:sp>
        <p:nvSpPr>
          <p:cNvPr id="12" name="Marcador de posición de imagen 2"/>
          <p:cNvSpPr>
            <a:spLocks noGrp="1"/>
          </p:cNvSpPr>
          <p:nvPr>
            <p:ph type="pic" idx="15" hasCustomPrompt="1"/>
          </p:nvPr>
        </p:nvSpPr>
        <p:spPr>
          <a:xfrm>
            <a:off x="-1003" y="0"/>
            <a:ext cx="4572000" cy="3429000"/>
          </a:xfrm>
        </p:spPr>
        <p:txBody>
          <a:bodyPr>
            <a:normAutofit/>
          </a:bodyPr>
          <a:lstStyle>
            <a:lvl1pPr marL="0" indent="0" algn="ctr">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
        <p:nvSpPr>
          <p:cNvPr id="13" name="Marcador de posición de imagen 2"/>
          <p:cNvSpPr>
            <a:spLocks noGrp="1"/>
          </p:cNvSpPr>
          <p:nvPr>
            <p:ph type="pic" idx="16" hasCustomPrompt="1"/>
          </p:nvPr>
        </p:nvSpPr>
        <p:spPr>
          <a:xfrm>
            <a:off x="-1003" y="3414890"/>
            <a:ext cx="4572000" cy="3443111"/>
          </a:xfrm>
        </p:spPr>
        <p:txBody>
          <a:bodyPr>
            <a:normAutofit/>
          </a:bodyPr>
          <a:lstStyle>
            <a:lvl1pPr marL="0" indent="0" algn="ctr">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
        <p:nvSpPr>
          <p:cNvPr id="5" name="Marcador de fecha 4"/>
          <p:cNvSpPr>
            <a:spLocks noGrp="1"/>
          </p:cNvSpPr>
          <p:nvPr>
            <p:ph type="dt" sz="half" idx="10"/>
          </p:nvPr>
        </p:nvSpPr>
        <p:spPr/>
        <p:txBody>
          <a:bodyPr/>
          <a:lstStyle/>
          <a:p>
            <a:fld id="{F9EE3DCF-02A2-CD4E-AA28-4215D40EA233}" type="datetime1">
              <a:rPr lang="es-BO" smtClean="0"/>
              <a:t>5/22/20</a:t>
            </a:fld>
            <a:endParaRPr lang="en-US"/>
          </a:p>
        </p:txBody>
      </p:sp>
      <p:sp>
        <p:nvSpPr>
          <p:cNvPr id="6" name="Marcador de pie de página 5"/>
          <p:cNvSpPr>
            <a:spLocks noGrp="1"/>
          </p:cNvSpPr>
          <p:nvPr>
            <p:ph type="ftr" sz="quarter" idx="11"/>
          </p:nvPr>
        </p:nvSpPr>
        <p:spPr/>
        <p:txBody>
          <a:bodyPr/>
          <a:lstStyle/>
          <a:p>
            <a:r>
              <a:rPr lang="en-US"/>
              <a:t>This is a footer, so use it when you need it.</a:t>
            </a:r>
          </a:p>
        </p:txBody>
      </p:sp>
      <p:sp>
        <p:nvSpPr>
          <p:cNvPr id="7" name="Marcador de número de diapositiva 6"/>
          <p:cNvSpPr>
            <a:spLocks noGrp="1"/>
          </p:cNvSpPr>
          <p:nvPr>
            <p:ph type="sldNum" sz="quarter" idx="12"/>
          </p:nvPr>
        </p:nvSpPr>
        <p:spPr/>
        <p:txBody>
          <a:bodyPr/>
          <a:lstStyle/>
          <a:p>
            <a:fld id="{1A9D366B-1E42-9E47-9213-7A0BF786C435}" type="slidenum">
              <a:rPr lang="en-US" smtClean="0"/>
              <a:t>‹#›</a:t>
            </a:fld>
            <a:endParaRPr lang="en-US"/>
          </a:p>
        </p:txBody>
      </p:sp>
      <p:sp>
        <p:nvSpPr>
          <p:cNvPr id="9" name="Marcador de posición de imagen 2"/>
          <p:cNvSpPr>
            <a:spLocks noGrp="1"/>
          </p:cNvSpPr>
          <p:nvPr>
            <p:ph type="pic" idx="13" hasCustomPrompt="1"/>
          </p:nvPr>
        </p:nvSpPr>
        <p:spPr>
          <a:xfrm>
            <a:off x="4566764" y="0"/>
            <a:ext cx="4577236" cy="3429000"/>
          </a:xfrm>
        </p:spPr>
        <p:txBody>
          <a:bodyPr>
            <a:normAutofit/>
          </a:bodyPr>
          <a:lstStyle>
            <a:lvl1pPr marL="0" indent="0" algn="ctr">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
        <p:nvSpPr>
          <p:cNvPr id="10" name="Marcador de posición de imagen 2"/>
          <p:cNvSpPr>
            <a:spLocks noGrp="1"/>
          </p:cNvSpPr>
          <p:nvPr>
            <p:ph type="pic" idx="14" hasCustomPrompt="1"/>
          </p:nvPr>
        </p:nvSpPr>
        <p:spPr>
          <a:xfrm>
            <a:off x="4566764" y="3414890"/>
            <a:ext cx="4577236" cy="3443111"/>
          </a:xfrm>
        </p:spPr>
        <p:txBody>
          <a:bodyPr>
            <a:normAutofit/>
          </a:bodyPr>
          <a:lstStyle>
            <a:lvl1pPr marL="0" indent="0" algn="ctr">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below to add an image of your choice.</a:t>
            </a:r>
          </a:p>
        </p:txBody>
      </p:sp>
    </p:spTree>
    <p:extLst>
      <p:ext uri="{BB962C8B-B14F-4D97-AF65-F5344CB8AC3E}">
        <p14:creationId xmlns:p14="http://schemas.microsoft.com/office/powerpoint/2010/main" val="332627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with Image 1">
    <p:spTree>
      <p:nvGrpSpPr>
        <p:cNvPr id="1" name=""/>
        <p:cNvGrpSpPr/>
        <p:nvPr/>
      </p:nvGrpSpPr>
      <p:grpSpPr>
        <a:xfrm>
          <a:off x="0" y="0"/>
          <a:ext cx="0" cy="0"/>
          <a:chOff x="0" y="0"/>
          <a:chExt cx="0" cy="0"/>
        </a:xfrm>
      </p:grpSpPr>
      <p:sp>
        <p:nvSpPr>
          <p:cNvPr id="7" name="Marcador de posición de imagen 6"/>
          <p:cNvSpPr>
            <a:spLocks noGrp="1"/>
          </p:cNvSpPr>
          <p:nvPr>
            <p:ph type="pic" sz="quarter" idx="13" hasCustomPrompt="1"/>
          </p:nvPr>
        </p:nvSpPr>
        <p:spPr>
          <a:xfrm>
            <a:off x="457200" y="0"/>
            <a:ext cx="4114800" cy="6188444"/>
          </a:xfrm>
        </p:spPr>
        <p:txBody>
          <a:bodyPr>
            <a:normAutofit/>
          </a:bodyPr>
          <a:lstStyle>
            <a:lvl1pPr marL="0" indent="0" algn="ctr">
              <a:buNone/>
              <a:defRPr sz="1600" baseline="0"/>
            </a:lvl1pPr>
          </a:lstStyle>
          <a:p>
            <a:r>
              <a:rPr lang="en-US"/>
              <a:t>Nice! Now support it with a beautiful image...</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12" name="Marcador de texto 11"/>
          <p:cNvSpPr>
            <a:spLocks noGrp="1"/>
          </p:cNvSpPr>
          <p:nvPr>
            <p:ph type="body" sz="quarter" idx="14" hasCustomPrompt="1"/>
          </p:nvPr>
        </p:nvSpPr>
        <p:spPr>
          <a:xfrm>
            <a:off x="4804766" y="5750293"/>
            <a:ext cx="3988323" cy="438151"/>
          </a:xfrm>
        </p:spPr>
        <p:txBody>
          <a:bodyPr>
            <a:noAutofit/>
          </a:bodyPr>
          <a:lstStyle>
            <a:lvl1pPr marL="0" indent="0" algn="l">
              <a:buNone/>
              <a:defRPr sz="2000" i="1" baseline="0">
                <a:solidFill>
                  <a:srgbClr val="5B5B5B"/>
                </a:solidFill>
              </a:defRPr>
            </a:lvl1pPr>
          </a:lstStyle>
          <a:p>
            <a:pPr lvl="0"/>
            <a:r>
              <a:rPr lang="en-US"/>
              <a:t>- Someone</a:t>
            </a:r>
          </a:p>
        </p:txBody>
      </p:sp>
      <p:sp>
        <p:nvSpPr>
          <p:cNvPr id="14" name="Marcador de texto 14"/>
          <p:cNvSpPr>
            <a:spLocks noGrp="1"/>
          </p:cNvSpPr>
          <p:nvPr>
            <p:ph type="body" sz="quarter" idx="15" hasCustomPrompt="1"/>
          </p:nvPr>
        </p:nvSpPr>
        <p:spPr>
          <a:xfrm>
            <a:off x="4416956" y="150371"/>
            <a:ext cx="1622601" cy="2576511"/>
          </a:xfrm>
        </p:spPr>
        <p:txBody>
          <a:bodyPr>
            <a:noAutofit/>
          </a:bodyPr>
          <a:lstStyle>
            <a:lvl1pPr marL="0" indent="0" algn="ctr">
              <a:buNone/>
              <a:defRPr sz="16600" b="1"/>
            </a:lvl1pPr>
          </a:lstStyle>
          <a:p>
            <a:pPr lvl="0"/>
            <a:r>
              <a:rPr lang="en-US"/>
              <a:t>“</a:t>
            </a:r>
          </a:p>
        </p:txBody>
      </p:sp>
      <p:sp>
        <p:nvSpPr>
          <p:cNvPr id="2" name="Título 1"/>
          <p:cNvSpPr>
            <a:spLocks noGrp="1"/>
          </p:cNvSpPr>
          <p:nvPr>
            <p:ph type="title" hasCustomPrompt="1"/>
          </p:nvPr>
        </p:nvSpPr>
        <p:spPr>
          <a:xfrm>
            <a:off x="4804766" y="1592235"/>
            <a:ext cx="3988323" cy="3981654"/>
          </a:xfrm>
        </p:spPr>
        <p:txBody>
          <a:bodyPr anchor="t"/>
          <a:lstStyle>
            <a:lvl1pPr algn="l">
              <a:defRPr sz="2400" b="1" i="1" baseline="0"/>
            </a:lvl1pPr>
          </a:lstStyle>
          <a:p>
            <a:r>
              <a:rPr lang="en-US"/>
              <a:t>To quote or not to quote, that is the question... (that you have to ask yourself before using this slide.)</a:t>
            </a:r>
          </a:p>
        </p:txBody>
      </p:sp>
    </p:spTree>
    <p:extLst>
      <p:ext uri="{BB962C8B-B14F-4D97-AF65-F5344CB8AC3E}">
        <p14:creationId xmlns:p14="http://schemas.microsoft.com/office/powerpoint/2010/main" val="236259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with Image 2">
    <p:spTree>
      <p:nvGrpSpPr>
        <p:cNvPr id="1" name=""/>
        <p:cNvGrpSpPr/>
        <p:nvPr/>
      </p:nvGrpSpPr>
      <p:grpSpPr>
        <a:xfrm>
          <a:off x="0" y="0"/>
          <a:ext cx="0" cy="0"/>
          <a:chOff x="0" y="0"/>
          <a:chExt cx="0" cy="0"/>
        </a:xfrm>
      </p:grpSpPr>
      <p:sp>
        <p:nvSpPr>
          <p:cNvPr id="7" name="Marcador de posición de imagen 6"/>
          <p:cNvSpPr>
            <a:spLocks noGrp="1"/>
          </p:cNvSpPr>
          <p:nvPr>
            <p:ph type="pic" sz="quarter" idx="13" hasCustomPrompt="1"/>
          </p:nvPr>
        </p:nvSpPr>
        <p:spPr>
          <a:xfrm>
            <a:off x="0" y="-1"/>
            <a:ext cx="9144000" cy="3767668"/>
          </a:xfrm>
        </p:spPr>
        <p:txBody>
          <a:bodyPr>
            <a:normAutofit/>
          </a:bodyPr>
          <a:lstStyle>
            <a:lvl1pPr marL="0" indent="0" algn="ctr">
              <a:buNone/>
              <a:defRPr sz="1600" baseline="0"/>
            </a:lvl1pPr>
          </a:lstStyle>
          <a:p>
            <a:r>
              <a:rPr lang="en-US"/>
              <a:t>Nice! Now support it with a beautiful image...</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12" name="Marcador de texto 11"/>
          <p:cNvSpPr>
            <a:spLocks noGrp="1"/>
          </p:cNvSpPr>
          <p:nvPr>
            <p:ph type="body" sz="quarter" idx="14" hasCustomPrompt="1"/>
          </p:nvPr>
        </p:nvSpPr>
        <p:spPr>
          <a:xfrm>
            <a:off x="764495" y="5402949"/>
            <a:ext cx="7634902" cy="463263"/>
          </a:xfrm>
        </p:spPr>
        <p:txBody>
          <a:bodyPr>
            <a:noAutofit/>
          </a:bodyPr>
          <a:lstStyle>
            <a:lvl1pPr marL="0" indent="0" algn="ctr">
              <a:buNone/>
              <a:defRPr sz="1500" i="1" baseline="0">
                <a:solidFill>
                  <a:srgbClr val="5B5B5B"/>
                </a:solidFill>
              </a:defRPr>
            </a:lvl1pPr>
          </a:lstStyle>
          <a:p>
            <a:pPr lvl="0"/>
            <a:r>
              <a:rPr lang="en-US"/>
              <a:t>Someone</a:t>
            </a:r>
          </a:p>
        </p:txBody>
      </p:sp>
      <p:sp>
        <p:nvSpPr>
          <p:cNvPr id="2" name="Título 1"/>
          <p:cNvSpPr>
            <a:spLocks noGrp="1"/>
          </p:cNvSpPr>
          <p:nvPr>
            <p:ph type="title" hasCustomPrompt="1"/>
          </p:nvPr>
        </p:nvSpPr>
        <p:spPr>
          <a:xfrm>
            <a:off x="764495" y="3852331"/>
            <a:ext cx="7634902" cy="1524004"/>
          </a:xfrm>
        </p:spPr>
        <p:txBody>
          <a:bodyPr anchor="b"/>
          <a:lstStyle>
            <a:lvl1pPr algn="ctr">
              <a:defRPr sz="1800" b="0" i="1" baseline="0"/>
            </a:lvl1pPr>
          </a:lstStyle>
          <a:p>
            <a:r>
              <a:rPr lang="en-US"/>
              <a:t>“To quote or not to quote, that is the question... (that you have to ask yourself before using this slide.)”</a:t>
            </a:r>
          </a:p>
        </p:txBody>
      </p:sp>
    </p:spTree>
    <p:extLst>
      <p:ext uri="{BB962C8B-B14F-4D97-AF65-F5344CB8AC3E}">
        <p14:creationId xmlns:p14="http://schemas.microsoft.com/office/powerpoint/2010/main" val="4170934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ng Quot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514600" y="846665"/>
            <a:ext cx="4114800" cy="4134555"/>
          </a:xfrm>
        </p:spPr>
        <p:txBody>
          <a:bodyPr lIns="288000" tIns="187200" rIns="288000" bIns="187200" anchor="ctr">
            <a:normAutofit/>
          </a:bodyPr>
          <a:lstStyle>
            <a:lvl1pPr marL="0" algn="ctr">
              <a:spcBef>
                <a:spcPts val="0"/>
              </a:spcBef>
              <a:spcAft>
                <a:spcPts val="0"/>
              </a:spcAft>
              <a:defRPr sz="2000" b="0" i="1" baseline="0"/>
            </a:lvl1pPr>
          </a:lstStyle>
          <a:p>
            <a:r>
              <a:rPr lang="en-US"/>
              <a:t>“This slide instead, is ideal for long quotes, where you need a balance between white space and more words. A paragraph of 5 or more lines of text seems the perfect fit for this kind of content. Use it wisely.”</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10" name="Marcador de texto 11"/>
          <p:cNvSpPr>
            <a:spLocks noGrp="1"/>
          </p:cNvSpPr>
          <p:nvPr>
            <p:ph type="body" sz="quarter" idx="14" hasCustomPrompt="1"/>
          </p:nvPr>
        </p:nvSpPr>
        <p:spPr>
          <a:xfrm>
            <a:off x="2514599" y="5023553"/>
            <a:ext cx="4114801" cy="476527"/>
          </a:xfrm>
        </p:spPr>
        <p:txBody>
          <a:bodyPr>
            <a:noAutofit/>
          </a:bodyPr>
          <a:lstStyle>
            <a:lvl1pPr marL="0" indent="0" algn="ctr">
              <a:buNone/>
              <a:defRPr sz="1500" i="1" baseline="0">
                <a:solidFill>
                  <a:srgbClr val="5B5B5B"/>
                </a:solidFill>
              </a:defRPr>
            </a:lvl1pPr>
          </a:lstStyle>
          <a:p>
            <a:pPr lvl="0"/>
            <a:r>
              <a:rPr lang="en-US"/>
              <a:t>Someone</a:t>
            </a:r>
          </a:p>
        </p:txBody>
      </p:sp>
    </p:spTree>
    <p:extLst>
      <p:ext uri="{BB962C8B-B14F-4D97-AF65-F5344CB8AC3E}">
        <p14:creationId xmlns:p14="http://schemas.microsoft.com/office/powerpoint/2010/main" val="1239212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1D78FC-DA83-0C49-9DB7-48439BC5582F}" type="datetime1">
              <a:rPr lang="es-BO" smtClean="0"/>
              <a:pPr/>
              <a:t>5/22/20</a:t>
            </a:fld>
            <a:endParaRPr lang="en-US"/>
          </a:p>
        </p:txBody>
      </p:sp>
      <p:sp>
        <p:nvSpPr>
          <p:cNvPr id="6" name="Footer Placeholder 5"/>
          <p:cNvSpPr>
            <a:spLocks noGrp="1"/>
          </p:cNvSpPr>
          <p:nvPr>
            <p:ph type="ftr" sz="quarter" idx="11"/>
          </p:nvPr>
        </p:nvSpPr>
        <p:spPr/>
        <p:txBody>
          <a:bodyPr/>
          <a:lstStyle/>
          <a:p>
            <a:r>
              <a:rPr lang="en-US"/>
              <a:t>This is a footer, so use it when you need it.</a:t>
            </a:r>
          </a:p>
        </p:txBody>
      </p:sp>
      <p:sp>
        <p:nvSpPr>
          <p:cNvPr id="7" name="Slide Number Placeholder 6"/>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399132550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215970" y="18343"/>
            <a:ext cx="7674030" cy="859367"/>
          </a:xfrm>
        </p:spPr>
        <p:txBody>
          <a:bodyPr/>
          <a:lstStyle/>
          <a:p>
            <a:r>
              <a:rPr lang="en-US"/>
              <a:t>Agenda</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6" name="Marcador de texto 11"/>
          <p:cNvSpPr>
            <a:spLocks noGrp="1"/>
          </p:cNvSpPr>
          <p:nvPr>
            <p:ph type="body" sz="quarter" idx="14" hasCustomPrompt="1"/>
          </p:nvPr>
        </p:nvSpPr>
        <p:spPr>
          <a:xfrm>
            <a:off x="2153963" y="2722298"/>
            <a:ext cx="1442557" cy="482791"/>
          </a:xfrm>
        </p:spPr>
        <p:txBody>
          <a:bodyPr anchor="t">
            <a:noAutofit/>
          </a:bodyPr>
          <a:lstStyle>
            <a:lvl1pPr marL="0" indent="0" algn="l">
              <a:buNone/>
              <a:defRPr sz="1600" b="1" i="0" baseline="0"/>
            </a:lvl1pPr>
          </a:lstStyle>
          <a:p>
            <a:pPr lvl="0"/>
            <a:r>
              <a:rPr lang="en-US"/>
              <a:t>Activity #2</a:t>
            </a:r>
          </a:p>
        </p:txBody>
      </p:sp>
      <p:sp>
        <p:nvSpPr>
          <p:cNvPr id="11" name="Marcador de texto 11"/>
          <p:cNvSpPr>
            <a:spLocks noGrp="1"/>
          </p:cNvSpPr>
          <p:nvPr>
            <p:ph type="body" sz="quarter" idx="15" hasCustomPrompt="1"/>
          </p:nvPr>
        </p:nvSpPr>
        <p:spPr>
          <a:xfrm>
            <a:off x="457202" y="2722298"/>
            <a:ext cx="1442557" cy="482791"/>
          </a:xfrm>
        </p:spPr>
        <p:txBody>
          <a:bodyPr anchor="t">
            <a:noAutofit/>
          </a:bodyPr>
          <a:lstStyle>
            <a:lvl1pPr marL="0" indent="0" algn="l">
              <a:buNone/>
              <a:defRPr sz="1600" b="1" i="0" baseline="0"/>
            </a:lvl1pPr>
          </a:lstStyle>
          <a:p>
            <a:pPr lvl="0"/>
            <a:r>
              <a:rPr lang="en-US"/>
              <a:t>Activity #1</a:t>
            </a:r>
          </a:p>
        </p:txBody>
      </p:sp>
      <p:sp>
        <p:nvSpPr>
          <p:cNvPr id="12" name="Marcador de texto 11"/>
          <p:cNvSpPr>
            <a:spLocks noGrp="1"/>
          </p:cNvSpPr>
          <p:nvPr>
            <p:ph type="body" sz="quarter" idx="16" hasCustomPrompt="1"/>
          </p:nvPr>
        </p:nvSpPr>
        <p:spPr>
          <a:xfrm>
            <a:off x="3850724" y="2722298"/>
            <a:ext cx="1442557" cy="482791"/>
          </a:xfrm>
        </p:spPr>
        <p:txBody>
          <a:bodyPr anchor="t">
            <a:noAutofit/>
          </a:bodyPr>
          <a:lstStyle>
            <a:lvl1pPr marL="0" indent="0" algn="l">
              <a:buNone/>
              <a:defRPr sz="1600" b="1" i="0" baseline="0"/>
            </a:lvl1pPr>
          </a:lstStyle>
          <a:p>
            <a:pPr lvl="0"/>
            <a:r>
              <a:rPr lang="en-US"/>
              <a:t>Activity #3</a:t>
            </a:r>
          </a:p>
        </p:txBody>
      </p:sp>
      <p:sp>
        <p:nvSpPr>
          <p:cNvPr id="13" name="Marcador de texto 11"/>
          <p:cNvSpPr>
            <a:spLocks noGrp="1"/>
          </p:cNvSpPr>
          <p:nvPr>
            <p:ph type="body" sz="quarter" idx="17" hasCustomPrompt="1"/>
          </p:nvPr>
        </p:nvSpPr>
        <p:spPr>
          <a:xfrm>
            <a:off x="5547485" y="2722298"/>
            <a:ext cx="1442557" cy="482791"/>
          </a:xfrm>
        </p:spPr>
        <p:txBody>
          <a:bodyPr anchor="t">
            <a:noAutofit/>
          </a:bodyPr>
          <a:lstStyle>
            <a:lvl1pPr marL="0" indent="0" algn="l">
              <a:buNone/>
              <a:defRPr sz="1600" b="1" i="0" baseline="0"/>
            </a:lvl1pPr>
          </a:lstStyle>
          <a:p>
            <a:pPr lvl="0"/>
            <a:r>
              <a:rPr lang="en-US"/>
              <a:t>Activity #4</a:t>
            </a:r>
          </a:p>
        </p:txBody>
      </p:sp>
      <p:sp>
        <p:nvSpPr>
          <p:cNvPr id="14" name="Marcador de texto 11"/>
          <p:cNvSpPr>
            <a:spLocks noGrp="1"/>
          </p:cNvSpPr>
          <p:nvPr>
            <p:ph type="body" sz="quarter" idx="18" hasCustomPrompt="1"/>
          </p:nvPr>
        </p:nvSpPr>
        <p:spPr>
          <a:xfrm>
            <a:off x="7244245" y="2722298"/>
            <a:ext cx="1442557" cy="482791"/>
          </a:xfrm>
        </p:spPr>
        <p:txBody>
          <a:bodyPr anchor="t">
            <a:noAutofit/>
          </a:bodyPr>
          <a:lstStyle>
            <a:lvl1pPr marL="0" indent="0" algn="l">
              <a:buNone/>
              <a:defRPr sz="1600" b="1" i="0" baseline="0"/>
            </a:lvl1pPr>
          </a:lstStyle>
          <a:p>
            <a:pPr lvl="0"/>
            <a:r>
              <a:rPr lang="en-US"/>
              <a:t>Activity #5</a:t>
            </a:r>
          </a:p>
        </p:txBody>
      </p:sp>
      <p:sp>
        <p:nvSpPr>
          <p:cNvPr id="15" name="Marcador de texto 11"/>
          <p:cNvSpPr>
            <a:spLocks noGrp="1"/>
          </p:cNvSpPr>
          <p:nvPr>
            <p:ph type="body" sz="quarter" idx="19" hasCustomPrompt="1"/>
          </p:nvPr>
        </p:nvSpPr>
        <p:spPr>
          <a:xfrm>
            <a:off x="2153963" y="2383723"/>
            <a:ext cx="1442557" cy="334435"/>
          </a:xfrm>
        </p:spPr>
        <p:txBody>
          <a:bodyPr anchor="b">
            <a:noAutofit/>
          </a:bodyPr>
          <a:lstStyle>
            <a:lvl1pPr marL="0" indent="0" algn="l">
              <a:buNone/>
              <a:defRPr sz="1200" b="1" i="0" baseline="0"/>
            </a:lvl1pPr>
          </a:lstStyle>
          <a:p>
            <a:pPr lvl="0"/>
            <a:r>
              <a:rPr lang="en-US"/>
              <a:t>2</a:t>
            </a:r>
          </a:p>
        </p:txBody>
      </p:sp>
      <p:sp>
        <p:nvSpPr>
          <p:cNvPr id="16" name="Marcador de texto 11"/>
          <p:cNvSpPr>
            <a:spLocks noGrp="1"/>
          </p:cNvSpPr>
          <p:nvPr>
            <p:ph type="body" sz="quarter" idx="20" hasCustomPrompt="1"/>
          </p:nvPr>
        </p:nvSpPr>
        <p:spPr>
          <a:xfrm>
            <a:off x="457202" y="2383723"/>
            <a:ext cx="1442557" cy="334435"/>
          </a:xfrm>
        </p:spPr>
        <p:txBody>
          <a:bodyPr anchor="b">
            <a:noAutofit/>
          </a:bodyPr>
          <a:lstStyle>
            <a:lvl1pPr marL="0" indent="0" algn="l">
              <a:buNone/>
              <a:defRPr sz="1200" b="1" i="0" baseline="0"/>
            </a:lvl1pPr>
          </a:lstStyle>
          <a:p>
            <a:pPr lvl="0"/>
            <a:r>
              <a:rPr lang="en-US"/>
              <a:t>1</a:t>
            </a:r>
          </a:p>
        </p:txBody>
      </p:sp>
      <p:sp>
        <p:nvSpPr>
          <p:cNvPr id="17" name="Marcador de texto 11"/>
          <p:cNvSpPr>
            <a:spLocks noGrp="1"/>
          </p:cNvSpPr>
          <p:nvPr>
            <p:ph type="body" sz="quarter" idx="21" hasCustomPrompt="1"/>
          </p:nvPr>
        </p:nvSpPr>
        <p:spPr>
          <a:xfrm>
            <a:off x="3850724" y="2383723"/>
            <a:ext cx="1442557" cy="334435"/>
          </a:xfrm>
        </p:spPr>
        <p:txBody>
          <a:bodyPr anchor="b">
            <a:noAutofit/>
          </a:bodyPr>
          <a:lstStyle>
            <a:lvl1pPr marL="0" indent="0" algn="l">
              <a:buNone/>
              <a:defRPr sz="1200" b="1" i="0" baseline="0"/>
            </a:lvl1pPr>
          </a:lstStyle>
          <a:p>
            <a:pPr lvl="0"/>
            <a:r>
              <a:rPr lang="en-US"/>
              <a:t>3</a:t>
            </a:r>
          </a:p>
        </p:txBody>
      </p:sp>
      <p:sp>
        <p:nvSpPr>
          <p:cNvPr id="18" name="Marcador de texto 11"/>
          <p:cNvSpPr>
            <a:spLocks noGrp="1"/>
          </p:cNvSpPr>
          <p:nvPr>
            <p:ph type="body" sz="quarter" idx="22" hasCustomPrompt="1"/>
          </p:nvPr>
        </p:nvSpPr>
        <p:spPr>
          <a:xfrm>
            <a:off x="5547485" y="2383723"/>
            <a:ext cx="1442557" cy="334435"/>
          </a:xfrm>
        </p:spPr>
        <p:txBody>
          <a:bodyPr anchor="b">
            <a:noAutofit/>
          </a:bodyPr>
          <a:lstStyle>
            <a:lvl1pPr marL="0" indent="0" algn="l">
              <a:buNone/>
              <a:defRPr sz="1200" b="1" i="0" baseline="0"/>
            </a:lvl1pPr>
          </a:lstStyle>
          <a:p>
            <a:pPr lvl="0"/>
            <a:r>
              <a:rPr lang="en-US"/>
              <a:t>4</a:t>
            </a:r>
          </a:p>
        </p:txBody>
      </p:sp>
      <p:sp>
        <p:nvSpPr>
          <p:cNvPr id="19" name="Marcador de texto 11"/>
          <p:cNvSpPr>
            <a:spLocks noGrp="1"/>
          </p:cNvSpPr>
          <p:nvPr>
            <p:ph type="body" sz="quarter" idx="23" hasCustomPrompt="1"/>
          </p:nvPr>
        </p:nvSpPr>
        <p:spPr>
          <a:xfrm>
            <a:off x="7244245" y="2383723"/>
            <a:ext cx="1442557" cy="334435"/>
          </a:xfrm>
        </p:spPr>
        <p:txBody>
          <a:bodyPr anchor="b">
            <a:noAutofit/>
          </a:bodyPr>
          <a:lstStyle>
            <a:lvl1pPr marL="0" indent="0" algn="l">
              <a:buNone/>
              <a:defRPr sz="1200" b="1" i="0" baseline="0"/>
            </a:lvl1pPr>
          </a:lstStyle>
          <a:p>
            <a:pPr lvl="0"/>
            <a:r>
              <a:rPr lang="en-US"/>
              <a:t>5</a:t>
            </a:r>
          </a:p>
        </p:txBody>
      </p:sp>
      <p:sp>
        <p:nvSpPr>
          <p:cNvPr id="25" name="Marcador de texto 11"/>
          <p:cNvSpPr>
            <a:spLocks noGrp="1"/>
          </p:cNvSpPr>
          <p:nvPr>
            <p:ph type="body" sz="quarter" idx="24" hasCustomPrompt="1"/>
          </p:nvPr>
        </p:nvSpPr>
        <p:spPr>
          <a:xfrm>
            <a:off x="2153963" y="3134531"/>
            <a:ext cx="1442557" cy="1919531"/>
          </a:xfrm>
        </p:spPr>
        <p:txBody>
          <a:bodyPr anchor="t">
            <a:noAutofit/>
          </a:bodyPr>
          <a:lstStyle>
            <a:lvl1pPr marL="0" indent="0" algn="l">
              <a:buNone/>
              <a:defRPr sz="1400" i="0" baseline="0"/>
            </a:lvl1pPr>
          </a:lstStyle>
          <a:p>
            <a:pPr lvl="0"/>
            <a:r>
              <a:rPr lang="en-US"/>
              <a:t>Comments, Timeframe, Names, etc.</a:t>
            </a:r>
          </a:p>
        </p:txBody>
      </p:sp>
      <p:sp>
        <p:nvSpPr>
          <p:cNvPr id="26" name="Marcador de texto 11"/>
          <p:cNvSpPr>
            <a:spLocks noGrp="1"/>
          </p:cNvSpPr>
          <p:nvPr>
            <p:ph type="body" sz="quarter" idx="25" hasCustomPrompt="1"/>
          </p:nvPr>
        </p:nvSpPr>
        <p:spPr>
          <a:xfrm>
            <a:off x="457202" y="3134531"/>
            <a:ext cx="1442557" cy="1919531"/>
          </a:xfrm>
        </p:spPr>
        <p:txBody>
          <a:bodyPr anchor="t">
            <a:noAutofit/>
          </a:bodyPr>
          <a:lstStyle>
            <a:lvl1pPr marL="0" indent="0" algn="l">
              <a:buNone/>
              <a:defRPr sz="1400" i="0" baseline="0"/>
            </a:lvl1pPr>
          </a:lstStyle>
          <a:p>
            <a:pPr lvl="0"/>
            <a:r>
              <a:rPr lang="en-US"/>
              <a:t>Comments, Timeframe, Names, etc.</a:t>
            </a:r>
          </a:p>
        </p:txBody>
      </p:sp>
      <p:sp>
        <p:nvSpPr>
          <p:cNvPr id="27" name="Marcador de texto 11"/>
          <p:cNvSpPr>
            <a:spLocks noGrp="1"/>
          </p:cNvSpPr>
          <p:nvPr>
            <p:ph type="body" sz="quarter" idx="26" hasCustomPrompt="1"/>
          </p:nvPr>
        </p:nvSpPr>
        <p:spPr>
          <a:xfrm>
            <a:off x="3850724" y="3134531"/>
            <a:ext cx="1442557" cy="1919531"/>
          </a:xfrm>
        </p:spPr>
        <p:txBody>
          <a:bodyPr anchor="t">
            <a:noAutofit/>
          </a:bodyPr>
          <a:lstStyle>
            <a:lvl1pPr marL="0" indent="0" algn="l">
              <a:buNone/>
              <a:defRPr sz="1400" i="0" baseline="0"/>
            </a:lvl1pPr>
          </a:lstStyle>
          <a:p>
            <a:pPr lvl="0"/>
            <a:r>
              <a:rPr lang="en-US"/>
              <a:t>Comments, Timeframe, Names, etc.</a:t>
            </a:r>
          </a:p>
        </p:txBody>
      </p:sp>
      <p:sp>
        <p:nvSpPr>
          <p:cNvPr id="28" name="Marcador de texto 11"/>
          <p:cNvSpPr>
            <a:spLocks noGrp="1"/>
          </p:cNvSpPr>
          <p:nvPr>
            <p:ph type="body" sz="quarter" idx="27" hasCustomPrompt="1"/>
          </p:nvPr>
        </p:nvSpPr>
        <p:spPr>
          <a:xfrm>
            <a:off x="5547485" y="3134531"/>
            <a:ext cx="1442557" cy="1919531"/>
          </a:xfrm>
        </p:spPr>
        <p:txBody>
          <a:bodyPr anchor="t">
            <a:noAutofit/>
          </a:bodyPr>
          <a:lstStyle>
            <a:lvl1pPr marL="0" indent="0" algn="l">
              <a:buNone/>
              <a:defRPr sz="1400" i="0" baseline="0"/>
            </a:lvl1pPr>
          </a:lstStyle>
          <a:p>
            <a:pPr lvl="0"/>
            <a:r>
              <a:rPr lang="en-US"/>
              <a:t>Comments, Timeframe, Names, etc.</a:t>
            </a:r>
          </a:p>
        </p:txBody>
      </p:sp>
      <p:sp>
        <p:nvSpPr>
          <p:cNvPr id="29" name="Marcador de texto 11"/>
          <p:cNvSpPr>
            <a:spLocks noGrp="1"/>
          </p:cNvSpPr>
          <p:nvPr>
            <p:ph type="body" sz="quarter" idx="28" hasCustomPrompt="1"/>
          </p:nvPr>
        </p:nvSpPr>
        <p:spPr>
          <a:xfrm>
            <a:off x="7244245" y="3134531"/>
            <a:ext cx="1442557" cy="1919531"/>
          </a:xfrm>
        </p:spPr>
        <p:txBody>
          <a:bodyPr anchor="t">
            <a:noAutofit/>
          </a:bodyPr>
          <a:lstStyle>
            <a:lvl1pPr marL="0" indent="0" algn="l">
              <a:buNone/>
              <a:defRPr sz="1400" i="0" baseline="0"/>
            </a:lvl1pPr>
          </a:lstStyle>
          <a:p>
            <a:pPr lvl="0"/>
            <a:r>
              <a:rPr lang="en-US"/>
              <a:t>Comments, Timeframe, Names, etc.</a:t>
            </a:r>
          </a:p>
        </p:txBody>
      </p:sp>
      <p:sp>
        <p:nvSpPr>
          <p:cNvPr id="22" name="Marcador de texto 19"/>
          <p:cNvSpPr>
            <a:spLocks noGrp="1"/>
          </p:cNvSpPr>
          <p:nvPr>
            <p:ph type="body" sz="quarter" idx="29"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Tree>
    <p:extLst>
      <p:ext uri="{BB962C8B-B14F-4D97-AF65-F5344CB8AC3E}">
        <p14:creationId xmlns:p14="http://schemas.microsoft.com/office/powerpoint/2010/main" val="1836664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ic A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215970" y="18343"/>
            <a:ext cx="7674030" cy="859367"/>
          </a:xfrm>
        </p:spPr>
        <p:txBody>
          <a:bodyPr/>
          <a:lstStyle/>
          <a:p>
            <a:r>
              <a:rPr lang="en-US"/>
              <a:t>Agenda</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15" name="Marcador de posición de imagen 6"/>
          <p:cNvSpPr>
            <a:spLocks noGrp="1"/>
          </p:cNvSpPr>
          <p:nvPr>
            <p:ph type="pic" sz="quarter" idx="13" hasCustomPrompt="1"/>
          </p:nvPr>
        </p:nvSpPr>
        <p:spPr>
          <a:xfrm>
            <a:off x="458478" y="3222185"/>
            <a:ext cx="1440000" cy="1440000"/>
          </a:xfrm>
        </p:spPr>
        <p:txBody>
          <a:bodyPr>
            <a:normAutofit/>
          </a:bodyPr>
          <a:lstStyle>
            <a:lvl1pPr marL="0" indent="0" algn="ctr">
              <a:buNone/>
              <a:defRPr sz="1100" baseline="0"/>
            </a:lvl1pPr>
          </a:lstStyle>
          <a:p>
            <a:r>
              <a:rPr lang="en-US"/>
              <a:t>An image, an icon, a photo, etc.</a:t>
            </a:r>
          </a:p>
        </p:txBody>
      </p:sp>
      <p:sp>
        <p:nvSpPr>
          <p:cNvPr id="16" name="Marcador de texto 11"/>
          <p:cNvSpPr>
            <a:spLocks noGrp="1"/>
          </p:cNvSpPr>
          <p:nvPr>
            <p:ph type="body" sz="quarter" idx="14" hasCustomPrompt="1"/>
          </p:nvPr>
        </p:nvSpPr>
        <p:spPr>
          <a:xfrm>
            <a:off x="2157758" y="2722298"/>
            <a:ext cx="1442557" cy="482791"/>
          </a:xfrm>
        </p:spPr>
        <p:txBody>
          <a:bodyPr anchor="t">
            <a:noAutofit/>
          </a:bodyPr>
          <a:lstStyle>
            <a:lvl1pPr marL="0" indent="0" algn="l">
              <a:buNone/>
              <a:defRPr sz="1600" b="1" i="0" baseline="0"/>
            </a:lvl1pPr>
          </a:lstStyle>
          <a:p>
            <a:pPr lvl="0"/>
            <a:r>
              <a:rPr lang="en-US"/>
              <a:t>Activity #2</a:t>
            </a:r>
          </a:p>
        </p:txBody>
      </p:sp>
      <p:sp>
        <p:nvSpPr>
          <p:cNvPr id="17" name="Marcador de texto 11"/>
          <p:cNvSpPr>
            <a:spLocks noGrp="1"/>
          </p:cNvSpPr>
          <p:nvPr>
            <p:ph type="body" sz="quarter" idx="15" hasCustomPrompt="1"/>
          </p:nvPr>
        </p:nvSpPr>
        <p:spPr>
          <a:xfrm>
            <a:off x="457202" y="2722298"/>
            <a:ext cx="1442557" cy="482791"/>
          </a:xfrm>
        </p:spPr>
        <p:txBody>
          <a:bodyPr anchor="t">
            <a:noAutofit/>
          </a:bodyPr>
          <a:lstStyle>
            <a:lvl1pPr marL="0" indent="0" algn="l">
              <a:buNone/>
              <a:defRPr sz="1600" b="1" i="0" baseline="0"/>
            </a:lvl1pPr>
          </a:lstStyle>
          <a:p>
            <a:pPr lvl="0"/>
            <a:r>
              <a:rPr lang="en-US"/>
              <a:t>Activity #1</a:t>
            </a:r>
          </a:p>
        </p:txBody>
      </p:sp>
      <p:sp>
        <p:nvSpPr>
          <p:cNvPr id="18" name="Marcador de texto 11"/>
          <p:cNvSpPr>
            <a:spLocks noGrp="1"/>
          </p:cNvSpPr>
          <p:nvPr>
            <p:ph type="body" sz="quarter" idx="16" hasCustomPrompt="1"/>
          </p:nvPr>
        </p:nvSpPr>
        <p:spPr>
          <a:xfrm>
            <a:off x="3850724" y="2722298"/>
            <a:ext cx="1442557" cy="482791"/>
          </a:xfrm>
        </p:spPr>
        <p:txBody>
          <a:bodyPr anchor="t">
            <a:noAutofit/>
          </a:bodyPr>
          <a:lstStyle>
            <a:lvl1pPr marL="0" indent="0" algn="l">
              <a:buNone/>
              <a:defRPr sz="1600" b="1" i="0" baseline="0"/>
            </a:lvl1pPr>
          </a:lstStyle>
          <a:p>
            <a:pPr lvl="0"/>
            <a:r>
              <a:rPr lang="en-US"/>
              <a:t>Activity #3</a:t>
            </a:r>
          </a:p>
        </p:txBody>
      </p:sp>
      <p:sp>
        <p:nvSpPr>
          <p:cNvPr id="19" name="Marcador de texto 11"/>
          <p:cNvSpPr>
            <a:spLocks noGrp="1"/>
          </p:cNvSpPr>
          <p:nvPr>
            <p:ph type="body" sz="quarter" idx="17" hasCustomPrompt="1"/>
          </p:nvPr>
        </p:nvSpPr>
        <p:spPr>
          <a:xfrm>
            <a:off x="5543009" y="2722298"/>
            <a:ext cx="1442557" cy="482791"/>
          </a:xfrm>
        </p:spPr>
        <p:txBody>
          <a:bodyPr anchor="t">
            <a:noAutofit/>
          </a:bodyPr>
          <a:lstStyle>
            <a:lvl1pPr marL="0" indent="0" algn="l">
              <a:buNone/>
              <a:defRPr sz="1600" b="1" i="0" baseline="0"/>
            </a:lvl1pPr>
          </a:lstStyle>
          <a:p>
            <a:pPr lvl="0"/>
            <a:r>
              <a:rPr lang="en-US"/>
              <a:t>Activity #4</a:t>
            </a:r>
          </a:p>
        </p:txBody>
      </p:sp>
      <p:sp>
        <p:nvSpPr>
          <p:cNvPr id="20" name="Marcador de texto 11"/>
          <p:cNvSpPr>
            <a:spLocks noGrp="1"/>
          </p:cNvSpPr>
          <p:nvPr>
            <p:ph type="body" sz="quarter" idx="18" hasCustomPrompt="1"/>
          </p:nvPr>
        </p:nvSpPr>
        <p:spPr>
          <a:xfrm>
            <a:off x="7244245" y="2722298"/>
            <a:ext cx="1442557" cy="482791"/>
          </a:xfrm>
        </p:spPr>
        <p:txBody>
          <a:bodyPr anchor="t">
            <a:noAutofit/>
          </a:bodyPr>
          <a:lstStyle>
            <a:lvl1pPr marL="0" indent="0" algn="l">
              <a:buNone/>
              <a:defRPr sz="1600" b="1" i="0" baseline="0"/>
            </a:lvl1pPr>
          </a:lstStyle>
          <a:p>
            <a:pPr lvl="0"/>
            <a:r>
              <a:rPr lang="en-US"/>
              <a:t>Activity #5</a:t>
            </a:r>
          </a:p>
        </p:txBody>
      </p:sp>
      <p:sp>
        <p:nvSpPr>
          <p:cNvPr id="21" name="Marcador de texto 11"/>
          <p:cNvSpPr>
            <a:spLocks noGrp="1"/>
          </p:cNvSpPr>
          <p:nvPr>
            <p:ph type="body" sz="quarter" idx="19" hasCustomPrompt="1"/>
          </p:nvPr>
        </p:nvSpPr>
        <p:spPr>
          <a:xfrm>
            <a:off x="2157758" y="2383723"/>
            <a:ext cx="1442557" cy="334435"/>
          </a:xfrm>
        </p:spPr>
        <p:txBody>
          <a:bodyPr anchor="b">
            <a:noAutofit/>
          </a:bodyPr>
          <a:lstStyle>
            <a:lvl1pPr marL="0" indent="0" algn="l">
              <a:buNone/>
              <a:defRPr sz="1200" b="1" i="0" baseline="0"/>
            </a:lvl1pPr>
          </a:lstStyle>
          <a:p>
            <a:pPr lvl="0"/>
            <a:r>
              <a:rPr lang="en-US"/>
              <a:t>2</a:t>
            </a:r>
          </a:p>
        </p:txBody>
      </p:sp>
      <p:sp>
        <p:nvSpPr>
          <p:cNvPr id="22" name="Marcador de texto 11"/>
          <p:cNvSpPr>
            <a:spLocks noGrp="1"/>
          </p:cNvSpPr>
          <p:nvPr>
            <p:ph type="body" sz="quarter" idx="20" hasCustomPrompt="1"/>
          </p:nvPr>
        </p:nvSpPr>
        <p:spPr>
          <a:xfrm>
            <a:off x="457202" y="2383723"/>
            <a:ext cx="1442557" cy="334435"/>
          </a:xfrm>
        </p:spPr>
        <p:txBody>
          <a:bodyPr anchor="b">
            <a:noAutofit/>
          </a:bodyPr>
          <a:lstStyle>
            <a:lvl1pPr marL="0" indent="0" algn="l">
              <a:buNone/>
              <a:defRPr sz="1200" b="1" i="0" baseline="0"/>
            </a:lvl1pPr>
          </a:lstStyle>
          <a:p>
            <a:pPr lvl="0"/>
            <a:r>
              <a:rPr lang="en-US"/>
              <a:t>1</a:t>
            </a:r>
          </a:p>
        </p:txBody>
      </p:sp>
      <p:sp>
        <p:nvSpPr>
          <p:cNvPr id="23" name="Marcador de texto 11"/>
          <p:cNvSpPr>
            <a:spLocks noGrp="1"/>
          </p:cNvSpPr>
          <p:nvPr>
            <p:ph type="body" sz="quarter" idx="21" hasCustomPrompt="1"/>
          </p:nvPr>
        </p:nvSpPr>
        <p:spPr>
          <a:xfrm>
            <a:off x="3850724" y="2383723"/>
            <a:ext cx="1442557" cy="334435"/>
          </a:xfrm>
        </p:spPr>
        <p:txBody>
          <a:bodyPr anchor="b">
            <a:noAutofit/>
          </a:bodyPr>
          <a:lstStyle>
            <a:lvl1pPr marL="0" indent="0" algn="l">
              <a:buNone/>
              <a:defRPr sz="1200" b="1" i="0" baseline="0"/>
            </a:lvl1pPr>
          </a:lstStyle>
          <a:p>
            <a:pPr lvl="0"/>
            <a:r>
              <a:rPr lang="en-US"/>
              <a:t>3</a:t>
            </a:r>
          </a:p>
        </p:txBody>
      </p:sp>
      <p:sp>
        <p:nvSpPr>
          <p:cNvPr id="24" name="Marcador de texto 11"/>
          <p:cNvSpPr>
            <a:spLocks noGrp="1"/>
          </p:cNvSpPr>
          <p:nvPr>
            <p:ph type="body" sz="quarter" idx="22" hasCustomPrompt="1"/>
          </p:nvPr>
        </p:nvSpPr>
        <p:spPr>
          <a:xfrm>
            <a:off x="5543009" y="2383723"/>
            <a:ext cx="1442557" cy="334435"/>
          </a:xfrm>
        </p:spPr>
        <p:txBody>
          <a:bodyPr anchor="b">
            <a:noAutofit/>
          </a:bodyPr>
          <a:lstStyle>
            <a:lvl1pPr marL="0" indent="0" algn="l">
              <a:buNone/>
              <a:defRPr sz="1200" b="1" i="0" baseline="0"/>
            </a:lvl1pPr>
          </a:lstStyle>
          <a:p>
            <a:pPr lvl="0"/>
            <a:r>
              <a:rPr lang="en-US"/>
              <a:t>4</a:t>
            </a:r>
          </a:p>
        </p:txBody>
      </p:sp>
      <p:sp>
        <p:nvSpPr>
          <p:cNvPr id="25" name="Marcador de texto 11"/>
          <p:cNvSpPr>
            <a:spLocks noGrp="1"/>
          </p:cNvSpPr>
          <p:nvPr>
            <p:ph type="body" sz="quarter" idx="23" hasCustomPrompt="1"/>
          </p:nvPr>
        </p:nvSpPr>
        <p:spPr>
          <a:xfrm>
            <a:off x="7244245" y="2383723"/>
            <a:ext cx="1442557" cy="334435"/>
          </a:xfrm>
        </p:spPr>
        <p:txBody>
          <a:bodyPr anchor="b">
            <a:noAutofit/>
          </a:bodyPr>
          <a:lstStyle>
            <a:lvl1pPr marL="0" indent="0" algn="l">
              <a:buNone/>
              <a:defRPr sz="1200" b="1" i="0" baseline="0"/>
            </a:lvl1pPr>
          </a:lstStyle>
          <a:p>
            <a:pPr lvl="0"/>
            <a:r>
              <a:rPr lang="en-US"/>
              <a:t>5</a:t>
            </a:r>
          </a:p>
        </p:txBody>
      </p:sp>
      <p:sp>
        <p:nvSpPr>
          <p:cNvPr id="31" name="Marcador de posición de imagen 6"/>
          <p:cNvSpPr>
            <a:spLocks noGrp="1"/>
          </p:cNvSpPr>
          <p:nvPr>
            <p:ph type="pic" sz="quarter" idx="24" hasCustomPrompt="1"/>
          </p:nvPr>
        </p:nvSpPr>
        <p:spPr>
          <a:xfrm>
            <a:off x="2159034" y="3222185"/>
            <a:ext cx="1440000" cy="1440000"/>
          </a:xfrm>
        </p:spPr>
        <p:txBody>
          <a:bodyPr>
            <a:normAutofit/>
          </a:bodyPr>
          <a:lstStyle>
            <a:lvl1pPr marL="0" indent="0" algn="ctr">
              <a:buNone/>
              <a:defRPr sz="1100" baseline="0"/>
            </a:lvl1pPr>
          </a:lstStyle>
          <a:p>
            <a:r>
              <a:rPr lang="en-US"/>
              <a:t>An image, an icon, a photo, etc.</a:t>
            </a:r>
          </a:p>
        </p:txBody>
      </p:sp>
      <p:sp>
        <p:nvSpPr>
          <p:cNvPr id="32" name="Marcador de posición de imagen 6"/>
          <p:cNvSpPr>
            <a:spLocks noGrp="1"/>
          </p:cNvSpPr>
          <p:nvPr>
            <p:ph type="pic" sz="quarter" idx="25" hasCustomPrompt="1"/>
          </p:nvPr>
        </p:nvSpPr>
        <p:spPr>
          <a:xfrm>
            <a:off x="3852000" y="3222185"/>
            <a:ext cx="1440000" cy="1440000"/>
          </a:xfrm>
        </p:spPr>
        <p:txBody>
          <a:bodyPr>
            <a:normAutofit/>
          </a:bodyPr>
          <a:lstStyle>
            <a:lvl1pPr marL="0" indent="0" algn="ctr">
              <a:buNone/>
              <a:defRPr sz="1100" baseline="0"/>
            </a:lvl1pPr>
          </a:lstStyle>
          <a:p>
            <a:r>
              <a:rPr lang="en-US"/>
              <a:t>An image, an icon, a photo, etc.</a:t>
            </a:r>
          </a:p>
        </p:txBody>
      </p:sp>
      <p:sp>
        <p:nvSpPr>
          <p:cNvPr id="33" name="Marcador de posición de imagen 6"/>
          <p:cNvSpPr>
            <a:spLocks noGrp="1"/>
          </p:cNvSpPr>
          <p:nvPr>
            <p:ph type="pic" sz="quarter" idx="26" hasCustomPrompt="1"/>
          </p:nvPr>
        </p:nvSpPr>
        <p:spPr>
          <a:xfrm>
            <a:off x="5544285" y="3222185"/>
            <a:ext cx="1440000" cy="1440000"/>
          </a:xfrm>
        </p:spPr>
        <p:txBody>
          <a:bodyPr>
            <a:normAutofit/>
          </a:bodyPr>
          <a:lstStyle>
            <a:lvl1pPr marL="0" indent="0" algn="ctr">
              <a:buNone/>
              <a:defRPr sz="1100" baseline="0"/>
            </a:lvl1pPr>
          </a:lstStyle>
          <a:p>
            <a:r>
              <a:rPr lang="en-US"/>
              <a:t>An image, an icon, a photo, etc.</a:t>
            </a:r>
          </a:p>
        </p:txBody>
      </p:sp>
      <p:sp>
        <p:nvSpPr>
          <p:cNvPr id="34" name="Marcador de posición de imagen 6"/>
          <p:cNvSpPr>
            <a:spLocks noGrp="1"/>
          </p:cNvSpPr>
          <p:nvPr>
            <p:ph type="pic" sz="quarter" idx="27" hasCustomPrompt="1"/>
          </p:nvPr>
        </p:nvSpPr>
        <p:spPr>
          <a:xfrm>
            <a:off x="7245521" y="3222185"/>
            <a:ext cx="1440000" cy="1440000"/>
          </a:xfrm>
        </p:spPr>
        <p:txBody>
          <a:bodyPr>
            <a:normAutofit/>
          </a:bodyPr>
          <a:lstStyle>
            <a:lvl1pPr marL="0" indent="0" algn="ctr">
              <a:buNone/>
              <a:defRPr sz="1100" baseline="0"/>
            </a:lvl1pPr>
          </a:lstStyle>
          <a:p>
            <a:r>
              <a:rPr lang="en-US"/>
              <a:t>An image, an icon, a photo, etc.</a:t>
            </a:r>
          </a:p>
        </p:txBody>
      </p:sp>
      <p:sp>
        <p:nvSpPr>
          <p:cNvPr id="26" name="Marcador de texto 19"/>
          <p:cNvSpPr>
            <a:spLocks noGrp="1"/>
          </p:cNvSpPr>
          <p:nvPr>
            <p:ph type="body" sz="quarter" idx="28"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Tree>
    <p:extLst>
      <p:ext uri="{BB962C8B-B14F-4D97-AF65-F5344CB8AC3E}">
        <p14:creationId xmlns:p14="http://schemas.microsoft.com/office/powerpoint/2010/main" val="1267437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215970" y="18343"/>
            <a:ext cx="7674030" cy="859367"/>
          </a:xfrm>
        </p:spPr>
        <p:txBody>
          <a:bodyPr/>
          <a:lstStyle/>
          <a:p>
            <a:r>
              <a:rPr lang="en-US"/>
              <a:t>Timeline</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cxnSp>
        <p:nvCxnSpPr>
          <p:cNvPr id="6" name="Conector recto 5"/>
          <p:cNvCxnSpPr/>
          <p:nvPr userDrawn="1"/>
        </p:nvCxnSpPr>
        <p:spPr>
          <a:xfrm>
            <a:off x="447122" y="3624990"/>
            <a:ext cx="1403998" cy="0"/>
          </a:xfrm>
          <a:prstGeom prst="line">
            <a:avLst/>
          </a:prstGeom>
          <a:ln w="9525" cmpd="sng">
            <a:solidFill>
              <a:schemeClr val="tx1"/>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8" name="Conector recto 7"/>
          <p:cNvCxnSpPr/>
          <p:nvPr userDrawn="1"/>
        </p:nvCxnSpPr>
        <p:spPr>
          <a:xfrm>
            <a:off x="1814258" y="3624990"/>
            <a:ext cx="1403998" cy="0"/>
          </a:xfrm>
          <a:prstGeom prst="line">
            <a:avLst/>
          </a:prstGeom>
          <a:ln w="9525" cmpd="sng">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userDrawn="1"/>
        </p:nvCxnSpPr>
        <p:spPr>
          <a:xfrm>
            <a:off x="3181394" y="3624990"/>
            <a:ext cx="1403998" cy="0"/>
          </a:xfrm>
          <a:prstGeom prst="line">
            <a:avLst/>
          </a:prstGeom>
          <a:ln w="9525" cmpd="sng">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1" name="Conector recto 10"/>
          <p:cNvCxnSpPr/>
          <p:nvPr userDrawn="1"/>
        </p:nvCxnSpPr>
        <p:spPr>
          <a:xfrm>
            <a:off x="4548530" y="3624990"/>
            <a:ext cx="1403998" cy="0"/>
          </a:xfrm>
          <a:prstGeom prst="line">
            <a:avLst/>
          </a:prstGeom>
          <a:ln w="9525" cmpd="sng">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2" name="Conector recto 11"/>
          <p:cNvCxnSpPr/>
          <p:nvPr userDrawn="1"/>
        </p:nvCxnSpPr>
        <p:spPr>
          <a:xfrm>
            <a:off x="5915666" y="3624990"/>
            <a:ext cx="1403998" cy="0"/>
          </a:xfrm>
          <a:prstGeom prst="line">
            <a:avLst/>
          </a:prstGeom>
          <a:ln w="9525" cmpd="sng">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3" name="Conector recto 12"/>
          <p:cNvCxnSpPr/>
          <p:nvPr userDrawn="1"/>
        </p:nvCxnSpPr>
        <p:spPr>
          <a:xfrm>
            <a:off x="7282802" y="3624990"/>
            <a:ext cx="1403998" cy="0"/>
          </a:xfrm>
          <a:prstGeom prst="line">
            <a:avLst/>
          </a:prstGeom>
          <a:ln w="9525" cmpd="sng">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4" name="Conector recto 13"/>
          <p:cNvCxnSpPr/>
          <p:nvPr userDrawn="1"/>
        </p:nvCxnSpPr>
        <p:spPr>
          <a:xfrm flipV="1">
            <a:off x="457200" y="2576180"/>
            <a:ext cx="0" cy="930349"/>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Marcador de texto 11"/>
          <p:cNvSpPr>
            <a:spLocks noGrp="1"/>
          </p:cNvSpPr>
          <p:nvPr>
            <p:ph type="body" sz="quarter" idx="15" hasCustomPrompt="1"/>
          </p:nvPr>
        </p:nvSpPr>
        <p:spPr>
          <a:xfrm>
            <a:off x="457200" y="2554759"/>
            <a:ext cx="1357058" cy="361612"/>
          </a:xfrm>
        </p:spPr>
        <p:txBody>
          <a:bodyPr anchor="ctr">
            <a:noAutofit/>
          </a:bodyPr>
          <a:lstStyle>
            <a:lvl1pPr marL="0" indent="0" algn="ctr">
              <a:buNone/>
              <a:defRPr sz="1400" b="1" i="0" baseline="0"/>
            </a:lvl1pPr>
          </a:lstStyle>
          <a:p>
            <a:pPr lvl="0"/>
            <a:r>
              <a:rPr lang="en-US"/>
              <a:t>Date #1</a:t>
            </a:r>
          </a:p>
        </p:txBody>
      </p:sp>
      <p:sp>
        <p:nvSpPr>
          <p:cNvPr id="24" name="Marcador de texto 11"/>
          <p:cNvSpPr>
            <a:spLocks noGrp="1"/>
          </p:cNvSpPr>
          <p:nvPr>
            <p:ph type="body" sz="quarter" idx="25" hasCustomPrompt="1"/>
          </p:nvPr>
        </p:nvSpPr>
        <p:spPr>
          <a:xfrm>
            <a:off x="457200" y="1409175"/>
            <a:ext cx="1357058" cy="1174315"/>
          </a:xfrm>
        </p:spPr>
        <p:txBody>
          <a:bodyPr anchor="b">
            <a:noAutofit/>
          </a:bodyPr>
          <a:lstStyle>
            <a:lvl1pPr marL="0" indent="0" algn="l">
              <a:buNone/>
              <a:defRPr sz="1100" i="0" baseline="0"/>
            </a:lvl1pPr>
          </a:lstStyle>
          <a:p>
            <a:pPr lvl="0"/>
            <a:r>
              <a:rPr lang="en-US"/>
              <a:t>Events, Objectives, Milestones, etc.</a:t>
            </a:r>
          </a:p>
        </p:txBody>
      </p:sp>
      <p:cxnSp>
        <p:nvCxnSpPr>
          <p:cNvPr id="27" name="Conector recto 26"/>
          <p:cNvCxnSpPr/>
          <p:nvPr userDrawn="1"/>
        </p:nvCxnSpPr>
        <p:spPr>
          <a:xfrm flipV="1">
            <a:off x="3219457" y="2930534"/>
            <a:ext cx="0" cy="575995"/>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8" name="Marcador de texto 11"/>
          <p:cNvSpPr>
            <a:spLocks noGrp="1"/>
          </p:cNvSpPr>
          <p:nvPr>
            <p:ph type="body" sz="quarter" idx="28" hasCustomPrompt="1"/>
          </p:nvPr>
        </p:nvSpPr>
        <p:spPr>
          <a:xfrm>
            <a:off x="2540928" y="2554759"/>
            <a:ext cx="1357058" cy="361612"/>
          </a:xfrm>
        </p:spPr>
        <p:txBody>
          <a:bodyPr anchor="ctr">
            <a:noAutofit/>
          </a:bodyPr>
          <a:lstStyle>
            <a:lvl1pPr marL="0" indent="0" algn="ctr">
              <a:buNone/>
              <a:defRPr sz="1400" b="1" i="0" baseline="0"/>
            </a:lvl1pPr>
          </a:lstStyle>
          <a:p>
            <a:pPr lvl="0"/>
            <a:r>
              <a:rPr lang="en-US"/>
              <a:t>Date #3</a:t>
            </a:r>
          </a:p>
        </p:txBody>
      </p:sp>
      <p:sp>
        <p:nvSpPr>
          <p:cNvPr id="29" name="Marcador de texto 11"/>
          <p:cNvSpPr>
            <a:spLocks noGrp="1"/>
          </p:cNvSpPr>
          <p:nvPr>
            <p:ph type="body" sz="quarter" idx="29" hasCustomPrompt="1"/>
          </p:nvPr>
        </p:nvSpPr>
        <p:spPr>
          <a:xfrm>
            <a:off x="2540928" y="1409175"/>
            <a:ext cx="1357058" cy="1174315"/>
          </a:xfrm>
        </p:spPr>
        <p:txBody>
          <a:bodyPr anchor="b">
            <a:noAutofit/>
          </a:bodyPr>
          <a:lstStyle>
            <a:lvl1pPr marL="0" indent="0" algn="l">
              <a:buNone/>
              <a:defRPr sz="1100" i="0" baseline="0"/>
            </a:lvl1pPr>
          </a:lstStyle>
          <a:p>
            <a:pPr lvl="0"/>
            <a:r>
              <a:rPr lang="en-US"/>
              <a:t>Events, Objectives, Milestones, etc.</a:t>
            </a:r>
          </a:p>
        </p:txBody>
      </p:sp>
      <p:cxnSp>
        <p:nvCxnSpPr>
          <p:cNvPr id="30" name="Conector recto 29"/>
          <p:cNvCxnSpPr/>
          <p:nvPr userDrawn="1"/>
        </p:nvCxnSpPr>
        <p:spPr>
          <a:xfrm flipV="1">
            <a:off x="5953729" y="2930534"/>
            <a:ext cx="0" cy="575995"/>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Marcador de texto 11"/>
          <p:cNvSpPr>
            <a:spLocks noGrp="1"/>
          </p:cNvSpPr>
          <p:nvPr>
            <p:ph type="body" sz="quarter" idx="30" hasCustomPrompt="1"/>
          </p:nvPr>
        </p:nvSpPr>
        <p:spPr>
          <a:xfrm>
            <a:off x="5275200" y="2554759"/>
            <a:ext cx="1357058" cy="361612"/>
          </a:xfrm>
        </p:spPr>
        <p:txBody>
          <a:bodyPr anchor="ctr">
            <a:noAutofit/>
          </a:bodyPr>
          <a:lstStyle>
            <a:lvl1pPr marL="0" indent="0" algn="ctr">
              <a:buNone/>
              <a:defRPr sz="1400" b="1" i="0" baseline="0"/>
            </a:lvl1pPr>
          </a:lstStyle>
          <a:p>
            <a:pPr lvl="0"/>
            <a:r>
              <a:rPr lang="en-US"/>
              <a:t>Date #5</a:t>
            </a:r>
          </a:p>
        </p:txBody>
      </p:sp>
      <p:sp>
        <p:nvSpPr>
          <p:cNvPr id="32" name="Marcador de texto 11"/>
          <p:cNvSpPr>
            <a:spLocks noGrp="1"/>
          </p:cNvSpPr>
          <p:nvPr>
            <p:ph type="body" sz="quarter" idx="31" hasCustomPrompt="1"/>
          </p:nvPr>
        </p:nvSpPr>
        <p:spPr>
          <a:xfrm>
            <a:off x="5275200" y="1409175"/>
            <a:ext cx="1357058" cy="1174315"/>
          </a:xfrm>
        </p:spPr>
        <p:txBody>
          <a:bodyPr anchor="b">
            <a:noAutofit/>
          </a:bodyPr>
          <a:lstStyle>
            <a:lvl1pPr marL="0" indent="0" algn="l">
              <a:buNone/>
              <a:defRPr sz="1100" i="0" baseline="0"/>
            </a:lvl1pPr>
          </a:lstStyle>
          <a:p>
            <a:pPr lvl="0"/>
            <a:r>
              <a:rPr lang="en-US"/>
              <a:t>Events, Objectives, Milestones, etc.</a:t>
            </a:r>
          </a:p>
        </p:txBody>
      </p:sp>
      <p:cxnSp>
        <p:nvCxnSpPr>
          <p:cNvPr id="33" name="Conector recto 32"/>
          <p:cNvCxnSpPr/>
          <p:nvPr userDrawn="1"/>
        </p:nvCxnSpPr>
        <p:spPr>
          <a:xfrm flipV="1">
            <a:off x="1852321" y="3736095"/>
            <a:ext cx="0" cy="575995"/>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4" name="Marcador de texto 11"/>
          <p:cNvSpPr>
            <a:spLocks noGrp="1"/>
          </p:cNvSpPr>
          <p:nvPr>
            <p:ph type="body" sz="quarter" idx="32" hasCustomPrompt="1"/>
          </p:nvPr>
        </p:nvSpPr>
        <p:spPr>
          <a:xfrm>
            <a:off x="1173792" y="4291263"/>
            <a:ext cx="1357058" cy="361612"/>
          </a:xfrm>
        </p:spPr>
        <p:txBody>
          <a:bodyPr anchor="ctr">
            <a:noAutofit/>
          </a:bodyPr>
          <a:lstStyle>
            <a:lvl1pPr marL="0" indent="0" algn="ctr">
              <a:buNone/>
              <a:defRPr sz="1400" b="1" i="0" baseline="0"/>
            </a:lvl1pPr>
          </a:lstStyle>
          <a:p>
            <a:pPr lvl="0"/>
            <a:r>
              <a:rPr lang="en-US"/>
              <a:t>Date #2</a:t>
            </a:r>
          </a:p>
        </p:txBody>
      </p:sp>
      <p:sp>
        <p:nvSpPr>
          <p:cNvPr id="35" name="Marcador de texto 11"/>
          <p:cNvSpPr>
            <a:spLocks noGrp="1"/>
          </p:cNvSpPr>
          <p:nvPr>
            <p:ph type="body" sz="quarter" idx="33" hasCustomPrompt="1"/>
          </p:nvPr>
        </p:nvSpPr>
        <p:spPr>
          <a:xfrm>
            <a:off x="1173792" y="4629536"/>
            <a:ext cx="1357058" cy="1179308"/>
          </a:xfrm>
        </p:spPr>
        <p:txBody>
          <a:bodyPr anchor="t">
            <a:noAutofit/>
          </a:bodyPr>
          <a:lstStyle>
            <a:lvl1pPr marL="0" indent="0" algn="l">
              <a:buNone/>
              <a:defRPr sz="1100" i="0" baseline="0"/>
            </a:lvl1pPr>
          </a:lstStyle>
          <a:p>
            <a:pPr lvl="0"/>
            <a:r>
              <a:rPr lang="en-US"/>
              <a:t>Events, Objectives, Milestones, etc.</a:t>
            </a:r>
          </a:p>
        </p:txBody>
      </p:sp>
      <p:cxnSp>
        <p:nvCxnSpPr>
          <p:cNvPr id="36" name="Conector recto 35"/>
          <p:cNvCxnSpPr/>
          <p:nvPr userDrawn="1"/>
        </p:nvCxnSpPr>
        <p:spPr>
          <a:xfrm flipV="1">
            <a:off x="4586593" y="3736095"/>
            <a:ext cx="0" cy="575995"/>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7" name="Marcador de texto 11"/>
          <p:cNvSpPr>
            <a:spLocks noGrp="1"/>
          </p:cNvSpPr>
          <p:nvPr>
            <p:ph type="body" sz="quarter" idx="34" hasCustomPrompt="1"/>
          </p:nvPr>
        </p:nvSpPr>
        <p:spPr>
          <a:xfrm>
            <a:off x="3908064" y="4291263"/>
            <a:ext cx="1357058" cy="361612"/>
          </a:xfrm>
        </p:spPr>
        <p:txBody>
          <a:bodyPr anchor="ctr">
            <a:noAutofit/>
          </a:bodyPr>
          <a:lstStyle>
            <a:lvl1pPr marL="0" indent="0" algn="ctr">
              <a:buNone/>
              <a:defRPr sz="1400" b="1" i="0" baseline="0"/>
            </a:lvl1pPr>
          </a:lstStyle>
          <a:p>
            <a:pPr lvl="0"/>
            <a:r>
              <a:rPr lang="en-US"/>
              <a:t>Date #4</a:t>
            </a:r>
          </a:p>
        </p:txBody>
      </p:sp>
      <p:sp>
        <p:nvSpPr>
          <p:cNvPr id="38" name="Marcador de texto 11"/>
          <p:cNvSpPr>
            <a:spLocks noGrp="1"/>
          </p:cNvSpPr>
          <p:nvPr>
            <p:ph type="body" sz="quarter" idx="35" hasCustomPrompt="1"/>
          </p:nvPr>
        </p:nvSpPr>
        <p:spPr>
          <a:xfrm>
            <a:off x="3908064" y="4629536"/>
            <a:ext cx="1357058" cy="1179308"/>
          </a:xfrm>
        </p:spPr>
        <p:txBody>
          <a:bodyPr anchor="t">
            <a:noAutofit/>
          </a:bodyPr>
          <a:lstStyle>
            <a:lvl1pPr marL="0" indent="0" algn="l">
              <a:buNone/>
              <a:defRPr sz="1100" i="0" baseline="0"/>
            </a:lvl1pPr>
          </a:lstStyle>
          <a:p>
            <a:pPr lvl="0"/>
            <a:r>
              <a:rPr lang="en-US"/>
              <a:t>Events, Objectives, Milestones, etc.</a:t>
            </a:r>
          </a:p>
        </p:txBody>
      </p:sp>
      <p:cxnSp>
        <p:nvCxnSpPr>
          <p:cNvPr id="39" name="Conector recto 38"/>
          <p:cNvCxnSpPr/>
          <p:nvPr userDrawn="1"/>
        </p:nvCxnSpPr>
        <p:spPr>
          <a:xfrm flipV="1">
            <a:off x="7320865" y="3736095"/>
            <a:ext cx="0" cy="575995"/>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0" name="Marcador de texto 11"/>
          <p:cNvSpPr>
            <a:spLocks noGrp="1"/>
          </p:cNvSpPr>
          <p:nvPr>
            <p:ph type="body" sz="quarter" idx="36" hasCustomPrompt="1"/>
          </p:nvPr>
        </p:nvSpPr>
        <p:spPr>
          <a:xfrm>
            <a:off x="6642336" y="4291263"/>
            <a:ext cx="1357058" cy="361612"/>
          </a:xfrm>
        </p:spPr>
        <p:txBody>
          <a:bodyPr anchor="ctr">
            <a:noAutofit/>
          </a:bodyPr>
          <a:lstStyle>
            <a:lvl1pPr marL="0" indent="0" algn="ctr">
              <a:buNone/>
              <a:defRPr sz="1400" b="1" i="0" baseline="0"/>
            </a:lvl1pPr>
          </a:lstStyle>
          <a:p>
            <a:pPr lvl="0"/>
            <a:r>
              <a:rPr lang="en-US"/>
              <a:t>Date #6</a:t>
            </a:r>
          </a:p>
        </p:txBody>
      </p:sp>
      <p:sp>
        <p:nvSpPr>
          <p:cNvPr id="41" name="Marcador de texto 11"/>
          <p:cNvSpPr>
            <a:spLocks noGrp="1"/>
          </p:cNvSpPr>
          <p:nvPr>
            <p:ph type="body" sz="quarter" idx="37" hasCustomPrompt="1"/>
          </p:nvPr>
        </p:nvSpPr>
        <p:spPr>
          <a:xfrm>
            <a:off x="6642336" y="4629536"/>
            <a:ext cx="1357058" cy="1179308"/>
          </a:xfrm>
        </p:spPr>
        <p:txBody>
          <a:bodyPr anchor="t">
            <a:noAutofit/>
          </a:bodyPr>
          <a:lstStyle>
            <a:lvl1pPr marL="0" indent="0" algn="l">
              <a:buNone/>
              <a:defRPr sz="1100" i="0" baseline="0"/>
            </a:lvl1pPr>
          </a:lstStyle>
          <a:p>
            <a:pPr lvl="0"/>
            <a:r>
              <a:rPr lang="en-US"/>
              <a:t>Events, Objectives, Milestones, etc.</a:t>
            </a:r>
          </a:p>
        </p:txBody>
      </p:sp>
      <p:cxnSp>
        <p:nvCxnSpPr>
          <p:cNvPr id="42" name="Conector recto 41"/>
          <p:cNvCxnSpPr/>
          <p:nvPr userDrawn="1"/>
        </p:nvCxnSpPr>
        <p:spPr>
          <a:xfrm flipV="1">
            <a:off x="8686800" y="2576180"/>
            <a:ext cx="0" cy="930349"/>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3" name="Marcador de texto 11"/>
          <p:cNvSpPr>
            <a:spLocks noGrp="1"/>
          </p:cNvSpPr>
          <p:nvPr>
            <p:ph type="body" sz="quarter" idx="38" hasCustomPrompt="1"/>
          </p:nvPr>
        </p:nvSpPr>
        <p:spPr>
          <a:xfrm>
            <a:off x="7329742" y="2554759"/>
            <a:ext cx="1357058" cy="361612"/>
          </a:xfrm>
        </p:spPr>
        <p:txBody>
          <a:bodyPr anchor="ctr">
            <a:noAutofit/>
          </a:bodyPr>
          <a:lstStyle>
            <a:lvl1pPr marL="0" indent="0" algn="ctr">
              <a:buNone/>
              <a:defRPr sz="1400" b="1" i="0" baseline="0"/>
            </a:lvl1pPr>
          </a:lstStyle>
          <a:p>
            <a:pPr lvl="0"/>
            <a:r>
              <a:rPr lang="en-US"/>
              <a:t>Date #7</a:t>
            </a:r>
          </a:p>
        </p:txBody>
      </p:sp>
      <p:sp>
        <p:nvSpPr>
          <p:cNvPr id="44" name="Marcador de texto 11"/>
          <p:cNvSpPr>
            <a:spLocks noGrp="1"/>
          </p:cNvSpPr>
          <p:nvPr>
            <p:ph type="body" sz="quarter" idx="39" hasCustomPrompt="1"/>
          </p:nvPr>
        </p:nvSpPr>
        <p:spPr>
          <a:xfrm>
            <a:off x="7329742" y="1409175"/>
            <a:ext cx="1357058" cy="1174315"/>
          </a:xfrm>
        </p:spPr>
        <p:txBody>
          <a:bodyPr anchor="b">
            <a:noAutofit/>
          </a:bodyPr>
          <a:lstStyle>
            <a:lvl1pPr marL="0" indent="0" algn="l">
              <a:buNone/>
              <a:defRPr sz="1100" i="0" baseline="0"/>
            </a:lvl1pPr>
          </a:lstStyle>
          <a:p>
            <a:pPr lvl="0"/>
            <a:r>
              <a:rPr lang="en-US"/>
              <a:t>Events, Objectives, Milestones, etc.</a:t>
            </a:r>
          </a:p>
        </p:txBody>
      </p:sp>
      <p:cxnSp>
        <p:nvCxnSpPr>
          <p:cNvPr id="45" name="Conector recto 44"/>
          <p:cNvCxnSpPr/>
          <p:nvPr userDrawn="1"/>
        </p:nvCxnSpPr>
        <p:spPr>
          <a:xfrm rot="16200000" flipH="1" flipV="1">
            <a:off x="1141194" y="1892185"/>
            <a:ext cx="0" cy="1367988"/>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6" name="Conector recto 45"/>
          <p:cNvCxnSpPr/>
          <p:nvPr userDrawn="1"/>
        </p:nvCxnSpPr>
        <p:spPr>
          <a:xfrm rot="16200000" flipH="1" flipV="1">
            <a:off x="3213992" y="1892185"/>
            <a:ext cx="0" cy="1367988"/>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7" name="Conector recto 46"/>
          <p:cNvCxnSpPr/>
          <p:nvPr userDrawn="1"/>
        </p:nvCxnSpPr>
        <p:spPr>
          <a:xfrm rot="16200000" flipH="1" flipV="1">
            <a:off x="5959194" y="1892185"/>
            <a:ext cx="0" cy="1367988"/>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8" name="Conector recto 47"/>
          <p:cNvCxnSpPr/>
          <p:nvPr userDrawn="1"/>
        </p:nvCxnSpPr>
        <p:spPr>
          <a:xfrm rot="16200000" flipH="1" flipV="1">
            <a:off x="8002806" y="1892185"/>
            <a:ext cx="0" cy="1367988"/>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3" name="Conector recto 52"/>
          <p:cNvCxnSpPr/>
          <p:nvPr userDrawn="1"/>
        </p:nvCxnSpPr>
        <p:spPr>
          <a:xfrm rot="16200000" flipH="1" flipV="1">
            <a:off x="1846856" y="3949176"/>
            <a:ext cx="0" cy="1367988"/>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4" name="Conector recto 53"/>
          <p:cNvCxnSpPr/>
          <p:nvPr userDrawn="1"/>
        </p:nvCxnSpPr>
        <p:spPr>
          <a:xfrm rot="16200000" flipH="1" flipV="1">
            <a:off x="4581128" y="3949176"/>
            <a:ext cx="0" cy="1367988"/>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5" name="Conector recto 54"/>
          <p:cNvCxnSpPr/>
          <p:nvPr userDrawn="1"/>
        </p:nvCxnSpPr>
        <p:spPr>
          <a:xfrm rot="16200000" flipH="1" flipV="1">
            <a:off x="7315400" y="3949176"/>
            <a:ext cx="0" cy="1367988"/>
          </a:xfrm>
          <a:prstGeom prst="line">
            <a:avLst/>
          </a:prstGeom>
          <a:ln w="635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0" name="Marcador de texto 19"/>
          <p:cNvSpPr>
            <a:spLocks noGrp="1"/>
          </p:cNvSpPr>
          <p:nvPr>
            <p:ph type="body" sz="quarter" idx="22"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Tree>
    <p:extLst>
      <p:ext uri="{BB962C8B-B14F-4D97-AF65-F5344CB8AC3E}">
        <p14:creationId xmlns:p14="http://schemas.microsoft.com/office/powerpoint/2010/main" val="1645000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phic">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215970" y="18342"/>
            <a:ext cx="7674030" cy="859367"/>
          </a:xfrm>
        </p:spPr>
        <p:txBody>
          <a:bodyPr/>
          <a:lstStyle/>
          <a:p>
            <a:r>
              <a:rPr lang="en-US"/>
              <a:t>Graphic</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6" name="Marcador de gráfico 6"/>
          <p:cNvSpPr>
            <a:spLocks noGrp="1"/>
          </p:cNvSpPr>
          <p:nvPr>
            <p:ph type="chart" sz="quarter" idx="13" hasCustomPrompt="1"/>
          </p:nvPr>
        </p:nvSpPr>
        <p:spPr>
          <a:xfrm>
            <a:off x="457201" y="1114781"/>
            <a:ext cx="8334021" cy="5079295"/>
          </a:xfrm>
        </p:spPr>
        <p:txBody>
          <a:bodyPr>
            <a:normAutofit/>
          </a:bodyPr>
          <a:lstStyle>
            <a:lvl1pPr marL="0" indent="0" algn="ctr">
              <a:buNone/>
              <a:defRPr sz="2400"/>
            </a:lvl1pPr>
          </a:lstStyle>
          <a:p>
            <a:r>
              <a:rPr lang="en-US"/>
              <a:t>Click on the icon to insert a graphic</a:t>
            </a:r>
          </a:p>
        </p:txBody>
      </p:sp>
      <p:sp>
        <p:nvSpPr>
          <p:cNvPr id="9" name="Marcador de texto 19"/>
          <p:cNvSpPr>
            <a:spLocks noGrp="1"/>
          </p:cNvSpPr>
          <p:nvPr>
            <p:ph type="body" sz="quarter" idx="22"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Tree>
    <p:extLst>
      <p:ext uri="{BB962C8B-B14F-4D97-AF65-F5344CB8AC3E}">
        <p14:creationId xmlns:p14="http://schemas.microsoft.com/office/powerpoint/2010/main" val="4259061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phic and Descriptio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215970" y="18341"/>
            <a:ext cx="7674030" cy="859368"/>
          </a:xfrm>
        </p:spPr>
        <p:txBody>
          <a:bodyPr/>
          <a:lstStyle/>
          <a:p>
            <a:r>
              <a:rPr lang="en-US"/>
              <a:t>Graphic and Description</a:t>
            </a:r>
          </a:p>
        </p:txBody>
      </p:sp>
      <p:sp>
        <p:nvSpPr>
          <p:cNvPr id="3" name="Marcador de fecha 2"/>
          <p:cNvSpPr>
            <a:spLocks noGrp="1"/>
          </p:cNvSpPr>
          <p:nvPr>
            <p:ph type="dt" sz="half" idx="10"/>
          </p:nvPr>
        </p:nvSpPr>
        <p:spPr/>
        <p:txBody>
          <a:bodyPr/>
          <a:lstStyle/>
          <a:p>
            <a:fld id="{181D78FC-DA83-0C49-9DB7-48439BC5582F}" type="datetime1">
              <a:rPr lang="es-BO" smtClean="0"/>
              <a:t>5/22/20</a:t>
            </a:fld>
            <a:endParaRPr lang="en-US"/>
          </a:p>
        </p:txBody>
      </p:sp>
      <p:sp>
        <p:nvSpPr>
          <p:cNvPr id="4" name="Marcador de pie de página 3"/>
          <p:cNvSpPr>
            <a:spLocks noGrp="1"/>
          </p:cNvSpPr>
          <p:nvPr>
            <p:ph type="ftr" sz="quarter" idx="11"/>
          </p:nvPr>
        </p:nvSpPr>
        <p:spPr/>
        <p:txBody>
          <a:bodyPr/>
          <a:lstStyle/>
          <a:p>
            <a:r>
              <a:rPr lang="en-US"/>
              <a:t>This is a footer, so use it when you need it.</a:t>
            </a:r>
          </a:p>
        </p:txBody>
      </p:sp>
      <p:sp>
        <p:nvSpPr>
          <p:cNvPr id="5" name="Marcador de número de diapositiva 4"/>
          <p:cNvSpPr>
            <a:spLocks noGrp="1"/>
          </p:cNvSpPr>
          <p:nvPr>
            <p:ph type="sldNum" sz="quarter" idx="12"/>
          </p:nvPr>
        </p:nvSpPr>
        <p:spPr/>
        <p:txBody>
          <a:bodyPr/>
          <a:lstStyle/>
          <a:p>
            <a:fld id="{1A9D366B-1E42-9E47-9213-7A0BF786C435}" type="slidenum">
              <a:rPr lang="en-US" smtClean="0"/>
              <a:pPr/>
              <a:t>‹#›</a:t>
            </a:fld>
            <a:endParaRPr lang="en-US"/>
          </a:p>
        </p:txBody>
      </p:sp>
      <p:sp>
        <p:nvSpPr>
          <p:cNvPr id="7" name="Marcador de gráfico 6"/>
          <p:cNvSpPr>
            <a:spLocks noGrp="1"/>
          </p:cNvSpPr>
          <p:nvPr>
            <p:ph type="chart" sz="quarter" idx="13" hasCustomPrompt="1"/>
          </p:nvPr>
        </p:nvSpPr>
        <p:spPr>
          <a:xfrm>
            <a:off x="457202" y="1297421"/>
            <a:ext cx="4890910" cy="4896653"/>
          </a:xfrm>
        </p:spPr>
        <p:txBody>
          <a:bodyPr>
            <a:normAutofit/>
          </a:bodyPr>
          <a:lstStyle>
            <a:lvl1pPr marL="0" indent="0" algn="ctr">
              <a:buNone/>
              <a:defRPr sz="2400"/>
            </a:lvl1pPr>
          </a:lstStyle>
          <a:p>
            <a:r>
              <a:rPr lang="en-US"/>
              <a:t>Click on the icon to insert a graphic</a:t>
            </a:r>
          </a:p>
        </p:txBody>
      </p:sp>
      <p:sp>
        <p:nvSpPr>
          <p:cNvPr id="10" name="Marcador de texto 12"/>
          <p:cNvSpPr>
            <a:spLocks noGrp="1"/>
          </p:cNvSpPr>
          <p:nvPr>
            <p:ph type="body" sz="quarter" idx="14" hasCustomPrompt="1"/>
          </p:nvPr>
        </p:nvSpPr>
        <p:spPr>
          <a:xfrm>
            <a:off x="5488955" y="1297421"/>
            <a:ext cx="3324844" cy="4896654"/>
          </a:xfrm>
        </p:spPr>
        <p:txBody>
          <a:bodyPr>
            <a:normAutofit/>
          </a:bodyPr>
          <a:lstStyle>
            <a:lvl1pPr marL="0" indent="0">
              <a:buNone/>
              <a:defRPr sz="1800" b="0" baseline="0">
                <a:solidFill>
                  <a:schemeClr val="tx1">
                    <a:lumMod val="75000"/>
                    <a:lumOff val="25000"/>
                  </a:schemeClr>
                </a:solidFill>
              </a:defRPr>
            </a:lvl1pPr>
          </a:lstStyle>
          <a:p>
            <a:pPr lvl="0"/>
            <a:r>
              <a:rPr lang="en-US"/>
              <a:t>If there’s a story behind your graphic, then this is the best place to put it. You have enough space for two paragraphs, even three reducing the size of the text. But don’t forget that less is almost always more!</a:t>
            </a:r>
          </a:p>
        </p:txBody>
      </p:sp>
      <p:sp>
        <p:nvSpPr>
          <p:cNvPr id="11" name="Marcador de texto 19"/>
          <p:cNvSpPr>
            <a:spLocks noGrp="1"/>
          </p:cNvSpPr>
          <p:nvPr>
            <p:ph type="body" sz="quarter" idx="22" hasCustomPrompt="1"/>
          </p:nvPr>
        </p:nvSpPr>
        <p:spPr>
          <a:xfrm>
            <a:off x="457200" y="2584"/>
            <a:ext cx="585791" cy="604194"/>
          </a:xfrm>
        </p:spPr>
        <p:txBody>
          <a:bodyPr anchor="ctr">
            <a:noAutofit/>
          </a:bodyPr>
          <a:lstStyle>
            <a:lvl1pPr marL="0" indent="0" algn="ctr">
              <a:buNone/>
              <a:defRPr sz="900" b="0" baseline="0">
                <a:solidFill>
                  <a:srgbClr val="5B5B5B"/>
                </a:solidFill>
              </a:defRPr>
            </a:lvl1pPr>
          </a:lstStyle>
          <a:p>
            <a:pPr lvl="0"/>
            <a:r>
              <a:rPr lang="en-US"/>
              <a:t>Color Box</a:t>
            </a:r>
          </a:p>
        </p:txBody>
      </p:sp>
    </p:spTree>
    <p:extLst>
      <p:ext uri="{BB962C8B-B14F-4D97-AF65-F5344CB8AC3E}">
        <p14:creationId xmlns:p14="http://schemas.microsoft.com/office/powerpoint/2010/main" val="495444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8" name="Marcador de texto 7"/>
          <p:cNvSpPr>
            <a:spLocks noGrp="1"/>
          </p:cNvSpPr>
          <p:nvPr>
            <p:ph type="body" sz="quarter" idx="18" hasCustomPrompt="1"/>
          </p:nvPr>
        </p:nvSpPr>
        <p:spPr>
          <a:xfrm>
            <a:off x="821067" y="2185446"/>
            <a:ext cx="7501867" cy="1851623"/>
          </a:xfrm>
        </p:spPr>
        <p:txBody>
          <a:bodyPr anchor="t">
            <a:noAutofit/>
          </a:bodyPr>
          <a:lstStyle>
            <a:lvl1pPr marL="0" indent="0" algn="ctr">
              <a:lnSpc>
                <a:spcPct val="90000"/>
              </a:lnSpc>
              <a:buNone/>
              <a:defRPr sz="1600" baseline="0">
                <a:solidFill>
                  <a:srgbClr val="5B5B5B"/>
                </a:solidFill>
              </a:defRPr>
            </a:lvl1pPr>
          </a:lstStyle>
          <a:p>
            <a:pPr lvl="0"/>
            <a:r>
              <a:rPr lang="en-US"/>
              <a:t>Attributions:</a:t>
            </a:r>
          </a:p>
          <a:p>
            <a:pPr lvl="0"/>
            <a:r>
              <a:rPr lang="en-US"/>
              <a:t>Author 1, Author 2, Author 3, Author 4, etc.</a:t>
            </a:r>
          </a:p>
        </p:txBody>
      </p:sp>
      <p:sp>
        <p:nvSpPr>
          <p:cNvPr id="2" name="Título 1"/>
          <p:cNvSpPr>
            <a:spLocks noGrp="1"/>
          </p:cNvSpPr>
          <p:nvPr>
            <p:ph type="title" hasCustomPrompt="1"/>
          </p:nvPr>
        </p:nvSpPr>
        <p:spPr>
          <a:xfrm>
            <a:off x="821067" y="1054102"/>
            <a:ext cx="7501867" cy="1143000"/>
          </a:xfrm>
        </p:spPr>
        <p:txBody>
          <a:bodyPr anchor="b"/>
          <a:lstStyle>
            <a:lvl1pPr algn="ctr">
              <a:defRPr sz="3200"/>
            </a:lvl1pPr>
          </a:lstStyle>
          <a:p>
            <a:r>
              <a:rPr lang="en-US" noProof="0"/>
              <a:t>Credits</a:t>
            </a:r>
            <a:endParaRPr lang="en-US"/>
          </a:p>
        </p:txBody>
      </p:sp>
      <p:sp>
        <p:nvSpPr>
          <p:cNvPr id="4" name="Marcador de fecha 3"/>
          <p:cNvSpPr>
            <a:spLocks noGrp="1"/>
          </p:cNvSpPr>
          <p:nvPr>
            <p:ph type="dt" sz="half" idx="10"/>
          </p:nvPr>
        </p:nvSpPr>
        <p:spPr/>
        <p:txBody>
          <a:bodyPr/>
          <a:lstStyle/>
          <a:p>
            <a:fld id="{A5068A67-95CD-0E47-9515-8ED005D9E9DE}" type="datetime1">
              <a:rPr lang="es-BO" smtClean="0"/>
              <a:t>5/22/20</a:t>
            </a:fld>
            <a:endParaRPr lang="en-US"/>
          </a:p>
        </p:txBody>
      </p:sp>
      <p:sp>
        <p:nvSpPr>
          <p:cNvPr id="5" name="Marcador de pie de página 4"/>
          <p:cNvSpPr>
            <a:spLocks noGrp="1"/>
          </p:cNvSpPr>
          <p:nvPr>
            <p:ph type="ftr" sz="quarter" idx="11"/>
          </p:nvPr>
        </p:nvSpPr>
        <p:spPr/>
        <p:txBody>
          <a:bodyPr/>
          <a:lstStyle/>
          <a:p>
            <a:r>
              <a:rPr lang="en-US"/>
              <a:t>This is a footer, so use it when you need it.</a:t>
            </a:r>
          </a:p>
        </p:txBody>
      </p:sp>
      <p:sp>
        <p:nvSpPr>
          <p:cNvPr id="6" name="Marcador de número de diapositiva 5"/>
          <p:cNvSpPr>
            <a:spLocks noGrp="1"/>
          </p:cNvSpPr>
          <p:nvPr>
            <p:ph type="sldNum" sz="quarter" idx="12"/>
          </p:nvPr>
        </p:nvSpPr>
        <p:spPr/>
        <p:txBody>
          <a:bodyPr/>
          <a:lstStyle/>
          <a:p>
            <a:fld id="{1A9D366B-1E42-9E47-9213-7A0BF786C435}" type="slidenum">
              <a:rPr lang="en-US" smtClean="0"/>
              <a:t>‹#›</a:t>
            </a:fld>
            <a:endParaRPr lang="en-US"/>
          </a:p>
        </p:txBody>
      </p:sp>
      <p:sp>
        <p:nvSpPr>
          <p:cNvPr id="9" name="Marcador de texto 7"/>
          <p:cNvSpPr>
            <a:spLocks noGrp="1"/>
          </p:cNvSpPr>
          <p:nvPr>
            <p:ph type="body" sz="quarter" idx="13" hasCustomPrompt="1"/>
          </p:nvPr>
        </p:nvSpPr>
        <p:spPr>
          <a:xfrm>
            <a:off x="2399745" y="5297715"/>
            <a:ext cx="4344509" cy="354795"/>
          </a:xfrm>
        </p:spPr>
        <p:txBody>
          <a:bodyPr anchor="b">
            <a:normAutofit/>
          </a:bodyPr>
          <a:lstStyle>
            <a:lvl1pPr marL="0" indent="0" algn="ctr">
              <a:buNone/>
              <a:defRPr sz="1200">
                <a:solidFill>
                  <a:schemeClr val="bg1">
                    <a:lumMod val="50000"/>
                  </a:schemeClr>
                </a:solidFill>
              </a:defRPr>
            </a:lvl1pPr>
          </a:lstStyle>
          <a:p>
            <a:pPr lvl="0"/>
            <a:r>
              <a:rPr lang="en-US"/>
              <a:t>All images licensed under</a:t>
            </a:r>
          </a:p>
        </p:txBody>
      </p:sp>
      <p:pic>
        <p:nvPicPr>
          <p:cNvPr id="3" name="Imagen 2" descr="cc.logo.large.png"/>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3943627" y="5719759"/>
            <a:ext cx="1256745" cy="299877"/>
          </a:xfrm>
          <a:prstGeom prst="rect">
            <a:avLst/>
          </a:prstGeom>
        </p:spPr>
      </p:pic>
      <p:sp>
        <p:nvSpPr>
          <p:cNvPr id="10" name="Marcador de texto 19"/>
          <p:cNvSpPr>
            <a:spLocks noGrp="1"/>
          </p:cNvSpPr>
          <p:nvPr>
            <p:ph type="body" sz="quarter" idx="17" hasCustomPrompt="1"/>
          </p:nvPr>
        </p:nvSpPr>
        <p:spPr>
          <a:xfrm>
            <a:off x="4187360" y="2584"/>
            <a:ext cx="772182" cy="779992"/>
          </a:xfrm>
        </p:spPr>
        <p:txBody>
          <a:bodyPr anchor="ctr">
            <a:noAutofit/>
          </a:bodyPr>
          <a:lstStyle>
            <a:lvl1pPr marL="0" indent="0" algn="ctr">
              <a:buNone/>
              <a:defRPr sz="900" b="0" baseline="0">
                <a:solidFill>
                  <a:srgbClr val="5B5B5B"/>
                </a:solidFill>
              </a:defRPr>
            </a:lvl1pPr>
          </a:lstStyle>
          <a:p>
            <a:pPr lvl="0"/>
            <a:r>
              <a:rPr lang="en-US"/>
              <a:t>Color Box</a:t>
            </a:r>
          </a:p>
        </p:txBody>
      </p:sp>
    </p:spTree>
    <p:extLst>
      <p:ext uri="{BB962C8B-B14F-4D97-AF65-F5344CB8AC3E}">
        <p14:creationId xmlns:p14="http://schemas.microsoft.com/office/powerpoint/2010/main" val="3664746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1D78FC-DA83-0C49-9DB7-48439BC5582F}" type="datetime1">
              <a:rPr lang="es-BO" smtClean="0"/>
              <a:pPr/>
              <a:t>5/22/20</a:t>
            </a:fld>
            <a:endParaRPr lang="en-US"/>
          </a:p>
        </p:txBody>
      </p:sp>
      <p:sp>
        <p:nvSpPr>
          <p:cNvPr id="8" name="Footer Placeholder 7"/>
          <p:cNvSpPr>
            <a:spLocks noGrp="1"/>
          </p:cNvSpPr>
          <p:nvPr>
            <p:ph type="ftr" sz="quarter" idx="11"/>
          </p:nvPr>
        </p:nvSpPr>
        <p:spPr/>
        <p:txBody>
          <a:bodyPr/>
          <a:lstStyle/>
          <a:p>
            <a:r>
              <a:rPr lang="en-US"/>
              <a:t>This is a footer, so use it when you need it.</a:t>
            </a:r>
          </a:p>
        </p:txBody>
      </p:sp>
      <p:sp>
        <p:nvSpPr>
          <p:cNvPr id="9" name="Slide Number Placeholder 8"/>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329467108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1D78FC-DA83-0C49-9DB7-48439BC5582F}" type="datetime1">
              <a:rPr lang="es-BO" smtClean="0"/>
              <a:pPr/>
              <a:t>5/22/20</a:t>
            </a:fld>
            <a:endParaRPr lang="en-US"/>
          </a:p>
        </p:txBody>
      </p:sp>
      <p:sp>
        <p:nvSpPr>
          <p:cNvPr id="4" name="Footer Placeholder 3"/>
          <p:cNvSpPr>
            <a:spLocks noGrp="1"/>
          </p:cNvSpPr>
          <p:nvPr>
            <p:ph type="ftr" sz="quarter" idx="11"/>
          </p:nvPr>
        </p:nvSpPr>
        <p:spPr/>
        <p:txBody>
          <a:bodyPr/>
          <a:lstStyle/>
          <a:p>
            <a:r>
              <a:rPr lang="en-US"/>
              <a:t>This is a footer, so use it when you need it.</a:t>
            </a:r>
          </a:p>
        </p:txBody>
      </p:sp>
      <p:sp>
        <p:nvSpPr>
          <p:cNvPr id="5" name="Slide Number Placeholder 4"/>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61919315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E28DB-81EA-E945-99BD-B1F187BEF7B1}" type="datetime1">
              <a:rPr lang="es-BO" smtClean="0"/>
              <a:t>5/22/20</a:t>
            </a:fld>
            <a:endParaRPr lang="en-US"/>
          </a:p>
        </p:txBody>
      </p:sp>
      <p:sp>
        <p:nvSpPr>
          <p:cNvPr id="3" name="Footer Placeholder 2"/>
          <p:cNvSpPr>
            <a:spLocks noGrp="1"/>
          </p:cNvSpPr>
          <p:nvPr>
            <p:ph type="ftr" sz="quarter" idx="11"/>
          </p:nvPr>
        </p:nvSpPr>
        <p:spPr/>
        <p:txBody>
          <a:bodyPr/>
          <a:lstStyle/>
          <a:p>
            <a:r>
              <a:rPr lang="en-US"/>
              <a:t>This is a footer, so use it when you need it.</a:t>
            </a:r>
          </a:p>
        </p:txBody>
      </p:sp>
      <p:sp>
        <p:nvSpPr>
          <p:cNvPr id="4" name="Slide Number Placeholder 3"/>
          <p:cNvSpPr>
            <a:spLocks noGrp="1"/>
          </p:cNvSpPr>
          <p:nvPr>
            <p:ph type="sldNum" sz="quarter" idx="12"/>
          </p:nvPr>
        </p:nvSpPr>
        <p:spPr/>
        <p:txBody>
          <a:bodyPr/>
          <a:lstStyle/>
          <a:p>
            <a:fld id="{1A9D366B-1E42-9E47-9213-7A0BF786C435}" type="slidenum">
              <a:rPr lang="en-US" smtClean="0"/>
              <a:t>‹#›</a:t>
            </a:fld>
            <a:endParaRPr lang="en-US"/>
          </a:p>
        </p:txBody>
      </p:sp>
      <p:sp>
        <p:nvSpPr>
          <p:cNvPr id="5" name="Rectángulo 5"/>
          <p:cNvSpPr/>
          <p:nvPr userDrawn="1"/>
        </p:nvSpPr>
        <p:spPr>
          <a:xfrm>
            <a:off x="248490" y="6053667"/>
            <a:ext cx="8572823" cy="683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ángulo 4"/>
          <p:cNvSpPr/>
          <p:nvPr userDrawn="1"/>
        </p:nvSpPr>
        <p:spPr>
          <a:xfrm>
            <a:off x="248490" y="1214906"/>
            <a:ext cx="8572823" cy="386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8356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81D78FC-DA83-0C49-9DB7-48439BC5582F}" type="datetime1">
              <a:rPr lang="es-BO" smtClean="0"/>
              <a:pPr/>
              <a:t>5/22/20</a:t>
            </a:fld>
            <a:endParaRPr lang="en-US"/>
          </a:p>
        </p:txBody>
      </p:sp>
      <p:sp>
        <p:nvSpPr>
          <p:cNvPr id="6" name="Footer Placeholder 5"/>
          <p:cNvSpPr>
            <a:spLocks noGrp="1"/>
          </p:cNvSpPr>
          <p:nvPr>
            <p:ph type="ftr" sz="quarter" idx="11"/>
          </p:nvPr>
        </p:nvSpPr>
        <p:spPr/>
        <p:txBody>
          <a:bodyPr/>
          <a:lstStyle/>
          <a:p>
            <a:r>
              <a:rPr lang="en-US"/>
              <a:t>This is a footer, so use it when you need it.</a:t>
            </a:r>
          </a:p>
        </p:txBody>
      </p:sp>
      <p:sp>
        <p:nvSpPr>
          <p:cNvPr id="7" name="Slide Number Placeholder 6"/>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86372495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81D78FC-DA83-0C49-9DB7-48439BC5582F}" type="datetime1">
              <a:rPr lang="es-BO" smtClean="0"/>
              <a:pPr/>
              <a:t>5/22/20</a:t>
            </a:fld>
            <a:endParaRPr lang="en-US"/>
          </a:p>
        </p:txBody>
      </p:sp>
      <p:sp>
        <p:nvSpPr>
          <p:cNvPr id="6" name="Footer Placeholder 5"/>
          <p:cNvSpPr>
            <a:spLocks noGrp="1"/>
          </p:cNvSpPr>
          <p:nvPr>
            <p:ph type="ftr" sz="quarter" idx="11"/>
          </p:nvPr>
        </p:nvSpPr>
        <p:spPr/>
        <p:txBody>
          <a:bodyPr/>
          <a:lstStyle/>
          <a:p>
            <a:r>
              <a:rPr lang="en-US"/>
              <a:t>This is a footer, so use it when you need it.</a:t>
            </a:r>
          </a:p>
        </p:txBody>
      </p:sp>
      <p:sp>
        <p:nvSpPr>
          <p:cNvPr id="7" name="Slide Number Placeholder 6"/>
          <p:cNvSpPr>
            <a:spLocks noGrp="1"/>
          </p:cNvSpPr>
          <p:nvPr>
            <p:ph type="sldNum" sz="quarter" idx="12"/>
          </p:nvPr>
        </p:nvSpPr>
        <p:spPr/>
        <p:txBody>
          <a:bodyPr/>
          <a:lstStyle/>
          <a:p>
            <a:fld id="{1A9D366B-1E42-9E47-9213-7A0BF786C435}" type="slidenum">
              <a:rPr lang="en-US" smtClean="0"/>
              <a:pPr/>
              <a:t>‹#›</a:t>
            </a:fld>
            <a:endParaRPr lang="en-US"/>
          </a:p>
        </p:txBody>
      </p:sp>
    </p:spTree>
    <p:extLst>
      <p:ext uri="{BB962C8B-B14F-4D97-AF65-F5344CB8AC3E}">
        <p14:creationId xmlns:p14="http://schemas.microsoft.com/office/powerpoint/2010/main" val="30363294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81D78FC-DA83-0C49-9DB7-48439BC5582F}" type="datetime1">
              <a:rPr lang="es-BO" smtClean="0"/>
              <a:pPr/>
              <a:t>5/22/20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This is a footer, so use it when you need it.</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9D366B-1E42-9E47-9213-7A0BF786C435}" type="slidenum">
              <a:rPr lang="en-US" smtClean="0"/>
              <a:pPr/>
              <a:t>‹#›</a:t>
            </a:fld>
            <a:endParaRPr lang="en-US"/>
          </a:p>
        </p:txBody>
      </p:sp>
      <p:pic>
        <p:nvPicPr>
          <p:cNvPr id="7" name="Imagen 8" descr="PSU_EXT_1_RGB_2C.png"/>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a:xfrm>
            <a:off x="7039026" y="6324488"/>
            <a:ext cx="1811696" cy="540000"/>
          </a:xfrm>
          <a:prstGeom prst="rect">
            <a:avLst/>
          </a:prstGeom>
        </p:spPr>
      </p:pic>
      <p:cxnSp>
        <p:nvCxnSpPr>
          <p:cNvPr id="8" name="Conector recto 7"/>
          <p:cNvCxnSpPr/>
          <p:nvPr userDrawn="1"/>
        </p:nvCxnSpPr>
        <p:spPr>
          <a:xfrm>
            <a:off x="430213" y="6302046"/>
            <a:ext cx="8420509" cy="0"/>
          </a:xfrm>
          <a:prstGeom prst="line">
            <a:avLst/>
          </a:prstGeom>
          <a:ln w="285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275697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13" r:id="rId15"/>
    <p:sldLayoutId id="2147483711" r:id="rId16"/>
    <p:sldLayoutId id="2147483716" r:id="rId17"/>
    <p:sldLayoutId id="2147483721" r:id="rId18"/>
    <p:sldLayoutId id="2147483723" r:id="rId19"/>
    <p:sldLayoutId id="2147483741" r:id="rId20"/>
    <p:sldLayoutId id="2147483675" r:id="rId21"/>
    <p:sldLayoutId id="2147483727" r:id="rId22"/>
    <p:sldLayoutId id="2147483683" r:id="rId23"/>
    <p:sldLayoutId id="2147483720" r:id="rId24"/>
    <p:sldLayoutId id="2147483725" r:id="rId25"/>
    <p:sldLayoutId id="2147483697" r:id="rId26"/>
    <p:sldLayoutId id="2147483687" r:id="rId27"/>
    <p:sldLayoutId id="2147483688" r:id="rId28"/>
    <p:sldLayoutId id="2147483681" r:id="rId29"/>
    <p:sldLayoutId id="2147483733" r:id="rId30"/>
    <p:sldLayoutId id="2147483736" r:id="rId31"/>
    <p:sldLayoutId id="2147483682" r:id="rId32"/>
    <p:sldLayoutId id="2147483684" r:id="rId33"/>
    <p:sldLayoutId id="2147483685" r:id="rId34"/>
    <p:sldLayoutId id="2147483686" r:id="rId35"/>
    <p:sldLayoutId id="2147483738" r:id="rId36"/>
    <p:sldLayoutId id="2147483689" r:id="rId37"/>
    <p:sldLayoutId id="2147483705" r:id="rId38"/>
    <p:sldLayoutId id="2147483692" r:id="rId39"/>
    <p:sldLayoutId id="2147483706" r:id="rId40"/>
    <p:sldLayoutId id="2147483693" r:id="rId41"/>
    <p:sldLayoutId id="2147483694" r:id="rId42"/>
    <p:sldLayoutId id="2147483695" r:id="rId43"/>
    <p:sldLayoutId id="2147483696" r:id="rId44"/>
    <p:sldLayoutId id="2147483753" r:id="rId4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5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png"/><Relationship Id="rId3"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6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6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earinghouse.marinedebris.noaa.gov/" TargetMode="External"/><Relationship Id="rId3"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4.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7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hyperlink" Target="http://www.marinewastedisposal.com/regulations.htm"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769CE3-6156-47A8-82FB-27DBC4A538F0}"/>
              </a:ext>
            </a:extLst>
          </p:cNvPr>
          <p:cNvSpPr>
            <a:spLocks noGrp="1"/>
          </p:cNvSpPr>
          <p:nvPr>
            <p:ph type="title"/>
          </p:nvPr>
        </p:nvSpPr>
        <p:spPr>
          <a:xfrm>
            <a:off x="6358859" y="1022827"/>
            <a:ext cx="2387208" cy="2846440"/>
          </a:xfrm>
        </p:spPr>
        <p:txBody>
          <a:bodyPr anchor="ctr">
            <a:noAutofit/>
          </a:bodyPr>
          <a:lstStyle/>
          <a:p>
            <a:r>
              <a:rPr lang="en-US" sz="3400" b="1" dirty="0" smtClean="0">
                <a:latin typeface="Arial Narrow"/>
                <a:cs typeface="Arial Narrow"/>
              </a:rPr>
              <a:t>Plastics in Our Bodies and in the Environment</a:t>
            </a:r>
            <a:endParaRPr lang="en-US" sz="3400" b="1" dirty="0">
              <a:latin typeface="Arial Narrow"/>
              <a:cs typeface="Arial Narrow"/>
            </a:endParaRPr>
          </a:p>
        </p:txBody>
      </p:sp>
      <p:sp>
        <p:nvSpPr>
          <p:cNvPr id="9" name="Freeform: Shape 8">
            <a:extLst>
              <a:ext uri="{FF2B5EF4-FFF2-40B4-BE49-F238E27FC236}">
                <a16:creationId xmlns:a16="http://schemas.microsoft.com/office/drawing/2014/main" xmlns="" id="{43573EFB-E773-46FC-B866-B57ED2E390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5987575" y="640080"/>
            <a:ext cx="1722021"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sp>
        <p:nvSpPr>
          <p:cNvPr id="7" name="TextBox 6">
            <a:extLst>
              <a:ext uri="{FF2B5EF4-FFF2-40B4-BE49-F238E27FC236}">
                <a16:creationId xmlns:a16="http://schemas.microsoft.com/office/drawing/2014/main" xmlns="" id="{8BD6461D-8524-4461-B9ED-1DBA1392953C}"/>
              </a:ext>
            </a:extLst>
          </p:cNvPr>
          <p:cNvSpPr txBox="1"/>
          <p:nvPr/>
        </p:nvSpPr>
        <p:spPr>
          <a:xfrm>
            <a:off x="5987575" y="4035884"/>
            <a:ext cx="2879017" cy="923330"/>
          </a:xfrm>
          <a:prstGeom prst="rect">
            <a:avLst/>
          </a:prstGeom>
          <a:noFill/>
        </p:spPr>
        <p:txBody>
          <a:bodyPr wrap="square" rtlCol="0" anchor="t">
            <a:spAutoFit/>
          </a:bodyPr>
          <a:lstStyle/>
          <a:p>
            <a:pPr algn="ctr"/>
            <a:r>
              <a:rPr lang="en-US" dirty="0" smtClean="0"/>
              <a:t>Carol Armstrong, Ph.D.</a:t>
            </a:r>
          </a:p>
          <a:p>
            <a:pPr algn="ctr"/>
            <a:r>
              <a:rPr lang="en-US" dirty="0" err="1" smtClean="0"/>
              <a:t>Mnem.np@gmail.com</a:t>
            </a:r>
            <a:endParaRPr lang="en-US" dirty="0"/>
          </a:p>
          <a:p>
            <a:pPr algn="ctr"/>
            <a:r>
              <a:rPr lang="en-US" dirty="0" smtClean="0"/>
              <a:t>January 28, 2020</a:t>
            </a:r>
            <a:endParaRPr lang="en-US" dirty="0"/>
          </a:p>
        </p:txBody>
      </p:sp>
      <p:pic>
        <p:nvPicPr>
          <p:cNvPr id="1026" name="Picture 2" descr="https://blog.nationalgeographic.org/wp-content/uploads/2015/01/RaceforWater_Pollution_ChristophneLaunay_web.png">
            <a:extLst>
              <a:ext uri="{FF2B5EF4-FFF2-40B4-BE49-F238E27FC236}">
                <a16:creationId xmlns:a16="http://schemas.microsoft.com/office/drawing/2014/main" xmlns="" id="{83CB849D-18DF-4C13-836D-80D67556AF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4977" y="640080"/>
            <a:ext cx="5509602" cy="36749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10041E04-ECBB-443E-BADA-BC945AC628AB}"/>
              </a:ext>
            </a:extLst>
          </p:cNvPr>
          <p:cNvSpPr txBox="1"/>
          <p:nvPr/>
        </p:nvSpPr>
        <p:spPr>
          <a:xfrm>
            <a:off x="341636" y="3983881"/>
            <a:ext cx="3641962" cy="276999"/>
          </a:xfrm>
          <a:prstGeom prst="rect">
            <a:avLst/>
          </a:prstGeom>
          <a:noFill/>
        </p:spPr>
        <p:txBody>
          <a:bodyPr wrap="square" rtlCol="0">
            <a:spAutoFit/>
          </a:bodyPr>
          <a:lstStyle/>
          <a:p>
            <a:r>
              <a:rPr lang="en-US" sz="1200">
                <a:solidFill>
                  <a:schemeClr val="bg1"/>
                </a:solidFill>
              </a:rPr>
              <a:t>National Geographic</a:t>
            </a:r>
          </a:p>
        </p:txBody>
      </p:sp>
      <p:pic>
        <p:nvPicPr>
          <p:cNvPr id="1028" name="Picture 4" descr="Plastics spread out on a table. ">
            <a:extLst>
              <a:ext uri="{FF2B5EF4-FFF2-40B4-BE49-F238E27FC236}">
                <a16:creationId xmlns:a16="http://schemas.microsoft.com/office/drawing/2014/main" xmlns="" id="{138C5A30-CA15-4DE3-80CE-F27B7EA679B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4977" y="4315061"/>
            <a:ext cx="3087018" cy="18721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96A19A03-C8FF-47E5-863C-76501D04D490}"/>
              </a:ext>
            </a:extLst>
          </p:cNvPr>
          <p:cNvSpPr txBox="1"/>
          <p:nvPr/>
        </p:nvSpPr>
        <p:spPr>
          <a:xfrm>
            <a:off x="3247343" y="5921516"/>
            <a:ext cx="3641962" cy="276999"/>
          </a:xfrm>
          <a:prstGeom prst="rect">
            <a:avLst/>
          </a:prstGeom>
          <a:noFill/>
        </p:spPr>
        <p:txBody>
          <a:bodyPr wrap="square" rtlCol="0">
            <a:spAutoFit/>
          </a:bodyPr>
          <a:lstStyle/>
          <a:p>
            <a:r>
              <a:rPr lang="en-US" sz="1200">
                <a:solidFill>
                  <a:schemeClr val="bg1"/>
                </a:solidFill>
              </a:rPr>
              <a:t>National Geographic</a:t>
            </a:r>
          </a:p>
        </p:txBody>
      </p:sp>
      <p:sp>
        <p:nvSpPr>
          <p:cNvPr id="11" name="TextBox 10">
            <a:extLst>
              <a:ext uri="{FF2B5EF4-FFF2-40B4-BE49-F238E27FC236}">
                <a16:creationId xmlns:a16="http://schemas.microsoft.com/office/drawing/2014/main" xmlns="" id="{FC5120D8-7649-4D05-8076-DE9B6310BED0}"/>
              </a:ext>
            </a:extLst>
          </p:cNvPr>
          <p:cNvSpPr txBox="1"/>
          <p:nvPr/>
        </p:nvSpPr>
        <p:spPr>
          <a:xfrm>
            <a:off x="294977" y="5864936"/>
            <a:ext cx="3641962" cy="276999"/>
          </a:xfrm>
          <a:prstGeom prst="rect">
            <a:avLst/>
          </a:prstGeom>
          <a:noFill/>
        </p:spPr>
        <p:txBody>
          <a:bodyPr wrap="square" rtlCol="0">
            <a:spAutoFit/>
          </a:bodyPr>
          <a:lstStyle/>
          <a:p>
            <a:r>
              <a:rPr lang="en-US" sz="1200" dirty="0"/>
              <a:t>NOAA</a:t>
            </a:r>
          </a:p>
        </p:txBody>
      </p:sp>
      <p:sp>
        <p:nvSpPr>
          <p:cNvPr id="3" name="TextBox 2"/>
          <p:cNvSpPr txBox="1"/>
          <p:nvPr/>
        </p:nvSpPr>
        <p:spPr>
          <a:xfrm>
            <a:off x="7467600" y="4241800"/>
            <a:ext cx="184666" cy="369332"/>
          </a:xfrm>
          <a:prstGeom prst="rect">
            <a:avLst/>
          </a:prstGeom>
          <a:noFill/>
        </p:spPr>
        <p:txBody>
          <a:bodyPr wrap="none" rtlCol="0">
            <a:spAutoFit/>
          </a:bodyPr>
          <a:lstStyle/>
          <a:p>
            <a:endParaRPr lang="en-US" dirty="0"/>
          </a:p>
        </p:txBody>
      </p:sp>
      <p:pic>
        <p:nvPicPr>
          <p:cNvPr id="12" name="Picture 11" descr="WatershedProgram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7683" y="5186905"/>
            <a:ext cx="2878085" cy="1150406"/>
          </a:xfrm>
          <a:prstGeom prst="rect">
            <a:avLst/>
          </a:prstGeom>
        </p:spPr>
      </p:pic>
      <p:pic>
        <p:nvPicPr>
          <p:cNvPr id="8" name="Picture 7" descr="Screen Shot 2019-09-16 at 8.04.10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56467" y="3885945"/>
            <a:ext cx="2736848" cy="2387854"/>
          </a:xfrm>
          <a:prstGeom prst="rect">
            <a:avLst/>
          </a:prstGeom>
        </p:spPr>
      </p:pic>
      <p:sp>
        <p:nvSpPr>
          <p:cNvPr id="13" name="TextBox 12"/>
          <p:cNvSpPr txBox="1"/>
          <p:nvPr/>
        </p:nvSpPr>
        <p:spPr>
          <a:xfrm>
            <a:off x="2997200" y="4978400"/>
            <a:ext cx="2185214" cy="276999"/>
          </a:xfrm>
          <a:prstGeom prst="rect">
            <a:avLst/>
          </a:prstGeom>
          <a:noFill/>
        </p:spPr>
        <p:txBody>
          <a:bodyPr wrap="none" rtlCol="0">
            <a:spAutoFit/>
          </a:bodyPr>
          <a:lstStyle/>
          <a:p>
            <a:r>
              <a:rPr lang="en-US" sz="1200" dirty="0" smtClean="0">
                <a:solidFill>
                  <a:schemeClr val="bg1"/>
                </a:solidFill>
              </a:rPr>
              <a:t>©Veolia photo library-A. </a:t>
            </a:r>
            <a:r>
              <a:rPr lang="en-US" sz="1200" dirty="0" err="1" smtClean="0">
                <a:solidFill>
                  <a:schemeClr val="bg1"/>
                </a:solidFill>
              </a:rPr>
              <a:t>Duclos</a:t>
            </a:r>
            <a:endParaRPr lang="en-US" sz="1200" dirty="0">
              <a:solidFill>
                <a:schemeClr val="bg1"/>
              </a:solidFill>
            </a:endParaRPr>
          </a:p>
        </p:txBody>
      </p:sp>
    </p:spTree>
    <p:extLst>
      <p:ext uri="{BB962C8B-B14F-4D97-AF65-F5344CB8AC3E}">
        <p14:creationId xmlns:p14="http://schemas.microsoft.com/office/powerpoint/2010/main" val="20330725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 of average summer water circulation patterns in the Great Lakes.">
            <a:extLst>
              <a:ext uri="{FF2B5EF4-FFF2-40B4-BE49-F238E27FC236}">
                <a16:creationId xmlns:a16="http://schemas.microsoft.com/office/drawing/2014/main" xmlns="" id="{7D62AEBD-EAD9-4C34-AB5A-E092A0FE92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5043" y="1886287"/>
            <a:ext cx="6509840" cy="4296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7133" y="6392333"/>
            <a:ext cx="6821637" cy="307777"/>
          </a:xfrm>
          <a:prstGeom prst="rect">
            <a:avLst/>
          </a:prstGeom>
          <a:noFill/>
        </p:spPr>
        <p:txBody>
          <a:bodyPr wrap="none" rtlCol="0">
            <a:spAutoFit/>
          </a:bodyPr>
          <a:lstStyle/>
          <a:p>
            <a:r>
              <a:rPr lang="en-US" sz="1400" dirty="0"/>
              <a:t>https://</a:t>
            </a:r>
            <a:r>
              <a:rPr lang="en-US" sz="1400" dirty="0" err="1"/>
              <a:t>response.restoration.noaa.gov</a:t>
            </a:r>
            <a:r>
              <a:rPr lang="en-US" sz="1400" dirty="0"/>
              <a:t>/about/media/there-garbage-patch-great-</a:t>
            </a:r>
            <a:r>
              <a:rPr lang="en-US" sz="1400" dirty="0" err="1"/>
              <a:t>lakes.html</a:t>
            </a:r>
            <a:endParaRPr lang="en-US" sz="1400" dirty="0"/>
          </a:p>
        </p:txBody>
      </p:sp>
      <p:sp>
        <p:nvSpPr>
          <p:cNvPr id="2" name="TextBox 1"/>
          <p:cNvSpPr txBox="1"/>
          <p:nvPr/>
        </p:nvSpPr>
        <p:spPr>
          <a:xfrm>
            <a:off x="194733" y="442383"/>
            <a:ext cx="4214214" cy="2762295"/>
          </a:xfrm>
          <a:prstGeom prst="rect">
            <a:avLst/>
          </a:prstGeom>
          <a:noFill/>
          <a:ln>
            <a:noFill/>
          </a:ln>
        </p:spPr>
        <p:txBody>
          <a:bodyPr wrap="none" rtlCol="0">
            <a:spAutoFit/>
          </a:bodyPr>
          <a:lstStyle/>
          <a:p>
            <a:pPr>
              <a:spcAft>
                <a:spcPts val="300"/>
              </a:spcAft>
            </a:pPr>
            <a:r>
              <a:rPr lang="en-US" sz="2000" dirty="0" err="1" smtClean="0">
                <a:solidFill>
                  <a:srgbClr val="1E407C"/>
                </a:solidFill>
              </a:rPr>
              <a:t>Microplastic</a:t>
            </a:r>
            <a:r>
              <a:rPr lang="en-US" sz="2000" dirty="0" smtClean="0">
                <a:solidFill>
                  <a:srgbClr val="1E407C"/>
                </a:solidFill>
              </a:rPr>
              <a:t> particles in </a:t>
            </a:r>
            <a:r>
              <a:rPr lang="en-US" sz="2000" u="sng" dirty="0" smtClean="0">
                <a:solidFill>
                  <a:srgbClr val="1E407C"/>
                </a:solidFill>
              </a:rPr>
              <a:t>surface</a:t>
            </a:r>
            <a:r>
              <a:rPr lang="en-US" sz="2000" dirty="0" smtClean="0">
                <a:solidFill>
                  <a:srgbClr val="1E407C"/>
                </a:solidFill>
              </a:rPr>
              <a:t> water:</a:t>
            </a:r>
          </a:p>
          <a:p>
            <a:pPr>
              <a:spcAft>
                <a:spcPts val="300"/>
              </a:spcAft>
            </a:pPr>
            <a:r>
              <a:rPr lang="en-US" sz="2000" dirty="0" smtClean="0">
                <a:solidFill>
                  <a:srgbClr val="1E407C"/>
                </a:solidFill>
              </a:rPr>
              <a:t>Lake Superior &amp; Huron=7,000 per km</a:t>
            </a:r>
            <a:r>
              <a:rPr lang="en-US" sz="2000" baseline="30000" dirty="0" smtClean="0">
                <a:solidFill>
                  <a:srgbClr val="1E407C"/>
                </a:solidFill>
              </a:rPr>
              <a:t>2</a:t>
            </a:r>
          </a:p>
          <a:p>
            <a:pPr>
              <a:spcAft>
                <a:spcPts val="300"/>
              </a:spcAft>
            </a:pPr>
            <a:r>
              <a:rPr lang="en-US" sz="2000" dirty="0" smtClean="0">
                <a:solidFill>
                  <a:srgbClr val="1E407C"/>
                </a:solidFill>
              </a:rPr>
              <a:t>Lake Erie</a:t>
            </a:r>
            <a:r>
              <a:rPr lang="en-US" sz="2000" dirty="0">
                <a:solidFill>
                  <a:srgbClr val="1E407C"/>
                </a:solidFill>
              </a:rPr>
              <a:t>=47,000 per km</a:t>
            </a:r>
            <a:r>
              <a:rPr lang="en-US" sz="2000" baseline="30000" dirty="0">
                <a:solidFill>
                  <a:srgbClr val="1E407C"/>
                </a:solidFill>
              </a:rPr>
              <a:t>2</a:t>
            </a:r>
            <a:endParaRPr lang="en-US" sz="2000" dirty="0" smtClean="0">
              <a:solidFill>
                <a:srgbClr val="1E407C"/>
              </a:solidFill>
            </a:endParaRPr>
          </a:p>
          <a:p>
            <a:r>
              <a:rPr lang="en-US" sz="2000" dirty="0">
                <a:solidFill>
                  <a:srgbClr val="1E407C"/>
                </a:solidFill>
              </a:rPr>
              <a:t>Lake Ontario=</a:t>
            </a:r>
            <a:r>
              <a:rPr lang="en-US" sz="2000" dirty="0" smtClean="0">
                <a:solidFill>
                  <a:srgbClr val="1E407C"/>
                </a:solidFill>
              </a:rPr>
              <a:t>230,000 per km</a:t>
            </a:r>
            <a:r>
              <a:rPr lang="en-US" sz="2000" baseline="30000" dirty="0" smtClean="0">
                <a:solidFill>
                  <a:srgbClr val="1E407C"/>
                </a:solidFill>
              </a:rPr>
              <a:t>2</a:t>
            </a:r>
          </a:p>
          <a:p>
            <a:r>
              <a:rPr lang="en-US" sz="2000" dirty="0">
                <a:solidFill>
                  <a:srgbClr val="1E407C"/>
                </a:solidFill>
              </a:rPr>
              <a:t>Lake </a:t>
            </a:r>
            <a:r>
              <a:rPr lang="en-US" sz="2000" dirty="0" smtClean="0">
                <a:solidFill>
                  <a:srgbClr val="1E407C"/>
                </a:solidFill>
              </a:rPr>
              <a:t>Huron=~4000 per km</a:t>
            </a:r>
            <a:r>
              <a:rPr lang="en-US" sz="2000" baseline="30000" dirty="0" smtClean="0">
                <a:solidFill>
                  <a:srgbClr val="1E407C"/>
                </a:solidFill>
              </a:rPr>
              <a:t>2</a:t>
            </a:r>
          </a:p>
          <a:p>
            <a:r>
              <a:rPr lang="en-US" sz="2000" dirty="0" smtClean="0">
                <a:solidFill>
                  <a:srgbClr val="1E407C"/>
                </a:solidFill>
              </a:rPr>
              <a:t>As high as 466,000/km</a:t>
            </a:r>
            <a:r>
              <a:rPr lang="en-US" sz="2000" baseline="30000" dirty="0" smtClean="0">
                <a:solidFill>
                  <a:srgbClr val="1E407C"/>
                </a:solidFill>
              </a:rPr>
              <a:t>2 </a:t>
            </a:r>
            <a:r>
              <a:rPr lang="en-US" sz="2000" dirty="0" smtClean="0">
                <a:solidFill>
                  <a:srgbClr val="1E407C"/>
                </a:solidFill>
              </a:rPr>
              <a:t>downstream</a:t>
            </a:r>
          </a:p>
          <a:p>
            <a:r>
              <a:rPr lang="en-US" sz="2000" dirty="0" smtClean="0">
                <a:solidFill>
                  <a:srgbClr val="1E407C"/>
                </a:solidFill>
              </a:rPr>
              <a:t>from two major cities</a:t>
            </a:r>
          </a:p>
          <a:p>
            <a:endParaRPr lang="en-US" sz="1000" dirty="0" smtClean="0">
              <a:solidFill>
                <a:srgbClr val="1E407C"/>
              </a:solidFill>
            </a:endParaRPr>
          </a:p>
          <a:p>
            <a:r>
              <a:rPr lang="en-US" sz="1600" dirty="0" smtClean="0"/>
              <a:t>(</a:t>
            </a:r>
            <a:r>
              <a:rPr lang="en-US" sz="1600" dirty="0" err="1" smtClean="0"/>
              <a:t>Eriksen</a:t>
            </a:r>
            <a:r>
              <a:rPr lang="en-US" sz="1600" dirty="0" smtClean="0"/>
              <a:t> et al., 2013)</a:t>
            </a:r>
          </a:p>
        </p:txBody>
      </p:sp>
      <p:sp>
        <p:nvSpPr>
          <p:cNvPr id="5" name="TextBox 4"/>
          <p:cNvSpPr txBox="1"/>
          <p:nvPr/>
        </p:nvSpPr>
        <p:spPr>
          <a:xfrm>
            <a:off x="4847168" y="230717"/>
            <a:ext cx="3896131" cy="738664"/>
          </a:xfrm>
          <a:prstGeom prst="rect">
            <a:avLst/>
          </a:prstGeom>
          <a:noFill/>
        </p:spPr>
        <p:txBody>
          <a:bodyPr wrap="none" rtlCol="0">
            <a:spAutoFit/>
          </a:bodyPr>
          <a:lstStyle/>
          <a:p>
            <a:r>
              <a:rPr lang="en-US" sz="2400" dirty="0" smtClean="0"/>
              <a:t>The Great Lakes:</a:t>
            </a:r>
          </a:p>
          <a:p>
            <a:r>
              <a:rPr lang="en-US" dirty="0" smtClean="0"/>
              <a:t>20% of the world’s available freshwater</a:t>
            </a:r>
            <a:endParaRPr lang="en-US" dirty="0"/>
          </a:p>
        </p:txBody>
      </p:sp>
      <p:sp>
        <p:nvSpPr>
          <p:cNvPr id="6" name="TextBox 5"/>
          <p:cNvSpPr txBox="1"/>
          <p:nvPr/>
        </p:nvSpPr>
        <p:spPr>
          <a:xfrm>
            <a:off x="355600" y="3613150"/>
            <a:ext cx="2175032" cy="2031325"/>
          </a:xfrm>
          <a:prstGeom prst="rect">
            <a:avLst/>
          </a:prstGeom>
          <a:noFill/>
        </p:spPr>
        <p:txBody>
          <a:bodyPr wrap="none" rtlCol="0">
            <a:spAutoFit/>
          </a:bodyPr>
          <a:lstStyle/>
          <a:p>
            <a:r>
              <a:rPr lang="en-US" dirty="0"/>
              <a:t>*most </a:t>
            </a:r>
            <a:r>
              <a:rPr lang="en-US" dirty="0" smtClean="0"/>
              <a:t>common:</a:t>
            </a:r>
          </a:p>
          <a:p>
            <a:endParaRPr lang="en-US" dirty="0"/>
          </a:p>
          <a:p>
            <a:r>
              <a:rPr lang="en-US" dirty="0" smtClean="0"/>
              <a:t>*Fibers</a:t>
            </a:r>
          </a:p>
          <a:p>
            <a:r>
              <a:rPr lang="en-US" dirty="0" smtClean="0"/>
              <a:t>  Films</a:t>
            </a:r>
          </a:p>
          <a:p>
            <a:r>
              <a:rPr lang="en-US" dirty="0" smtClean="0"/>
              <a:t>  Foams</a:t>
            </a:r>
          </a:p>
          <a:p>
            <a:r>
              <a:rPr lang="en-US" dirty="0" smtClean="0"/>
              <a:t>  Line</a:t>
            </a:r>
            <a:endParaRPr lang="en-US" dirty="0"/>
          </a:p>
          <a:p>
            <a:r>
              <a:rPr lang="en-US" dirty="0" smtClean="0"/>
              <a:t>*</a:t>
            </a:r>
            <a:r>
              <a:rPr lang="en-US" dirty="0" err="1" smtClean="0"/>
              <a:t>Pellets&amp;microbeads</a:t>
            </a:r>
            <a:endParaRPr lang="en-US" dirty="0" smtClean="0"/>
          </a:p>
        </p:txBody>
      </p:sp>
    </p:spTree>
    <p:extLst>
      <p:ext uri="{BB962C8B-B14F-4D97-AF65-F5344CB8AC3E}">
        <p14:creationId xmlns:p14="http://schemas.microsoft.com/office/powerpoint/2010/main" val="11101236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46" y="3756738"/>
            <a:ext cx="8971153" cy="3136006"/>
          </a:xfrm>
        </p:spPr>
        <p:txBody>
          <a:bodyPr>
            <a:noAutofit/>
          </a:bodyPr>
          <a:lstStyle/>
          <a:p>
            <a:pPr marL="119063" indent="-119063"/>
            <a:r>
              <a:rPr lang="en-US" sz="2000" dirty="0" smtClean="0"/>
              <a:t>Found in most marine species-at </a:t>
            </a:r>
            <a:r>
              <a:rPr lang="en-US" sz="2000" smtClean="0"/>
              <a:t>least 800.</a:t>
            </a:r>
            <a:endParaRPr lang="en-US" sz="2000" dirty="0" smtClean="0"/>
          </a:p>
          <a:p>
            <a:pPr marL="119063" indent="-119063"/>
            <a:r>
              <a:rPr lang="en-US" sz="2000" dirty="0" smtClean="0"/>
              <a:t>In </a:t>
            </a:r>
            <a:r>
              <a:rPr lang="en-US" sz="2000" dirty="0"/>
              <a:t>beached whales and other sea animals and birds, there is predictably a great deal of plastic, which will not be digested. </a:t>
            </a:r>
            <a:endParaRPr lang="en-US" sz="2000" dirty="0" smtClean="0"/>
          </a:p>
          <a:p>
            <a:pPr marL="119063" indent="-119063"/>
            <a:r>
              <a:rPr lang="en-US" sz="2000" dirty="0" smtClean="0"/>
              <a:t>Plankton </a:t>
            </a:r>
            <a:r>
              <a:rPr lang="en-US" sz="2000" dirty="0"/>
              <a:t>eat plastics.  </a:t>
            </a:r>
            <a:r>
              <a:rPr lang="en-US" sz="2000" dirty="0" smtClean="0"/>
              <a:t>Plastics found in animals living in the deepest ocean trenches. </a:t>
            </a:r>
          </a:p>
          <a:p>
            <a:pPr marL="119063" indent="-119063"/>
            <a:r>
              <a:rPr lang="en-US" sz="2000" dirty="0" smtClean="0"/>
              <a:t>When an animals eats </a:t>
            </a:r>
            <a:r>
              <a:rPr lang="en-US" sz="2000" dirty="0"/>
              <a:t>fish </a:t>
            </a:r>
            <a:r>
              <a:rPr lang="en-US" sz="2000" dirty="0" smtClean="0"/>
              <a:t>or plankton that </a:t>
            </a:r>
            <a:r>
              <a:rPr lang="en-US" sz="2000" dirty="0"/>
              <a:t>has eaten plastic, the toxic chemicals are </a:t>
            </a:r>
            <a:r>
              <a:rPr lang="en-US" sz="2000" dirty="0" smtClean="0"/>
              <a:t>absorbed.  </a:t>
            </a:r>
            <a:r>
              <a:rPr lang="en-US" sz="2000" dirty="0" err="1" smtClean="0"/>
              <a:t>Microplastics</a:t>
            </a:r>
            <a:r>
              <a:rPr lang="en-US" sz="2000" dirty="0" smtClean="0"/>
              <a:t> lodge in their gills, gastrointestinal tissue. </a:t>
            </a:r>
          </a:p>
          <a:p>
            <a:pPr marL="119063" indent="-119063"/>
            <a:r>
              <a:rPr lang="en-US" sz="2000" dirty="0" smtClean="0"/>
              <a:t>Of </a:t>
            </a:r>
            <a:r>
              <a:rPr lang="en-US" sz="2000" dirty="0"/>
              <a:t>485 fish tested, 40% had ingested plastic (Penn State).  </a:t>
            </a:r>
            <a:r>
              <a:rPr lang="en-US" sz="2000" dirty="0" smtClean="0"/>
              <a:t>Plastics affect the organs and behavior of fish. Wildlife suffer </a:t>
            </a:r>
            <a:r>
              <a:rPr lang="en-US" sz="2000" b="1" dirty="0" smtClean="0">
                <a:solidFill>
                  <a:srgbClr val="172F68"/>
                </a:solidFill>
              </a:rPr>
              <a:t>entanglement</a:t>
            </a:r>
            <a:r>
              <a:rPr lang="en-US" sz="2000" dirty="0" smtClean="0">
                <a:solidFill>
                  <a:srgbClr val="172F68"/>
                </a:solidFill>
              </a:rPr>
              <a:t>, </a:t>
            </a:r>
            <a:r>
              <a:rPr lang="en-US" sz="2000" b="1" dirty="0" smtClean="0">
                <a:solidFill>
                  <a:srgbClr val="172F68"/>
                </a:solidFill>
              </a:rPr>
              <a:t>suffocation</a:t>
            </a:r>
            <a:r>
              <a:rPr lang="en-US" sz="2000" dirty="0" smtClean="0">
                <a:solidFill>
                  <a:srgbClr val="172F68"/>
                </a:solidFill>
              </a:rPr>
              <a:t>, and </a:t>
            </a:r>
            <a:r>
              <a:rPr lang="en-US" sz="2000" b="1" dirty="0" smtClean="0">
                <a:solidFill>
                  <a:srgbClr val="172F68"/>
                </a:solidFill>
              </a:rPr>
              <a:t>starvation</a:t>
            </a:r>
            <a:r>
              <a:rPr lang="en-US" sz="2000" dirty="0" smtClean="0"/>
              <a:t>.</a:t>
            </a:r>
            <a:endParaRPr lang="en-US" sz="2000" dirty="0"/>
          </a:p>
        </p:txBody>
      </p:sp>
      <p:pic>
        <p:nvPicPr>
          <p:cNvPr id="4" name="Picture 3" descr="imag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60807" y="1947333"/>
            <a:ext cx="1558446" cy="2126629"/>
          </a:xfrm>
          <a:prstGeom prst="rect">
            <a:avLst/>
          </a:prstGeom>
        </p:spPr>
      </p:pic>
      <p:sp>
        <p:nvSpPr>
          <p:cNvPr id="5" name="TextBox 4"/>
          <p:cNvSpPr txBox="1"/>
          <p:nvPr/>
        </p:nvSpPr>
        <p:spPr>
          <a:xfrm>
            <a:off x="5220684" y="2140492"/>
            <a:ext cx="650639" cy="338554"/>
          </a:xfrm>
          <a:prstGeom prst="rect">
            <a:avLst/>
          </a:prstGeom>
          <a:noFill/>
        </p:spPr>
        <p:txBody>
          <a:bodyPr wrap="none" rtlCol="0">
            <a:spAutoFit/>
          </a:bodyPr>
          <a:lstStyle/>
          <a:p>
            <a:r>
              <a:rPr lang="en-US" sz="1600" dirty="0" smtClean="0"/>
              <a:t>turtle</a:t>
            </a:r>
            <a:endParaRPr lang="en-US" sz="1600" dirty="0"/>
          </a:p>
        </p:txBody>
      </p:sp>
      <p:pic>
        <p:nvPicPr>
          <p:cNvPr id="6" name="Picture 5" descr="sk-2017_04_article_main_deskto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4800" y="0"/>
            <a:ext cx="3062496" cy="2078815"/>
          </a:xfrm>
          <a:prstGeom prst="rect">
            <a:avLst/>
          </a:prstGeom>
        </p:spPr>
      </p:pic>
      <p:sp>
        <p:nvSpPr>
          <p:cNvPr id="7" name="TextBox 6"/>
          <p:cNvSpPr txBox="1"/>
          <p:nvPr/>
        </p:nvSpPr>
        <p:spPr>
          <a:xfrm>
            <a:off x="5909732" y="152117"/>
            <a:ext cx="3056468" cy="1200329"/>
          </a:xfrm>
          <a:prstGeom prst="rect">
            <a:avLst/>
          </a:prstGeom>
          <a:noFill/>
        </p:spPr>
        <p:txBody>
          <a:bodyPr wrap="square" rtlCol="0">
            <a:spAutoFit/>
          </a:bodyPr>
          <a:lstStyle/>
          <a:p>
            <a:r>
              <a:rPr lang="en-US" dirty="0" smtClean="0"/>
              <a:t>Beached whale in Norwegian waters - 30 plastic bags and large amount of </a:t>
            </a:r>
            <a:r>
              <a:rPr lang="en-US" dirty="0" err="1" smtClean="0"/>
              <a:t>microplastics</a:t>
            </a:r>
            <a:r>
              <a:rPr lang="en-US" dirty="0" smtClean="0"/>
              <a:t> led to whale’s death.</a:t>
            </a:r>
            <a:endParaRPr lang="en-US" dirty="0"/>
          </a:p>
        </p:txBody>
      </p:sp>
      <p:pic>
        <p:nvPicPr>
          <p:cNvPr id="8" name="Picture 7" descr="58e3bb3316000021004d8a6f.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86" y="73009"/>
            <a:ext cx="2778437" cy="1876161"/>
          </a:xfrm>
          <a:prstGeom prst="rect">
            <a:avLst/>
          </a:prstGeom>
        </p:spPr>
      </p:pic>
      <p:pic>
        <p:nvPicPr>
          <p:cNvPr id="9" name="Picture 8" descr="58e3f5851500002100c7dea9.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6318" y="2006395"/>
            <a:ext cx="2621905" cy="1696534"/>
          </a:xfrm>
          <a:prstGeom prst="rect">
            <a:avLst/>
          </a:prstGeom>
        </p:spPr>
      </p:pic>
      <p:sp>
        <p:nvSpPr>
          <p:cNvPr id="10" name="TextBox 9"/>
          <p:cNvSpPr txBox="1"/>
          <p:nvPr/>
        </p:nvSpPr>
        <p:spPr>
          <a:xfrm>
            <a:off x="228088" y="3319800"/>
            <a:ext cx="649837" cy="338554"/>
          </a:xfrm>
          <a:prstGeom prst="rect">
            <a:avLst/>
          </a:prstGeom>
          <a:noFill/>
        </p:spPr>
        <p:txBody>
          <a:bodyPr wrap="none" rtlCol="0">
            <a:spAutoFit/>
          </a:bodyPr>
          <a:lstStyle/>
          <a:p>
            <a:r>
              <a:rPr lang="en-US" sz="1600" dirty="0" smtClean="0">
                <a:solidFill>
                  <a:srgbClr val="FFFFFF"/>
                </a:solidFill>
              </a:rPr>
              <a:t>shark</a:t>
            </a:r>
            <a:endParaRPr lang="en-US" sz="1600" dirty="0">
              <a:solidFill>
                <a:srgbClr val="FFFFFF"/>
              </a:solidFill>
            </a:endParaRPr>
          </a:p>
        </p:txBody>
      </p:sp>
      <p:pic>
        <p:nvPicPr>
          <p:cNvPr id="11" name="Picture 10" descr="58debe2a2c00002000ff19fd.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43539" y="2084295"/>
            <a:ext cx="2139655" cy="1630109"/>
          </a:xfrm>
          <a:prstGeom prst="rect">
            <a:avLst/>
          </a:prstGeom>
        </p:spPr>
      </p:pic>
      <p:sp>
        <p:nvSpPr>
          <p:cNvPr id="2" name="TextBox 1"/>
          <p:cNvSpPr txBox="1"/>
          <p:nvPr/>
        </p:nvSpPr>
        <p:spPr>
          <a:xfrm>
            <a:off x="2827867" y="3352801"/>
            <a:ext cx="945090" cy="338554"/>
          </a:xfrm>
          <a:prstGeom prst="rect">
            <a:avLst/>
          </a:prstGeom>
          <a:noFill/>
        </p:spPr>
        <p:txBody>
          <a:bodyPr wrap="none" rtlCol="0">
            <a:spAutoFit/>
          </a:bodyPr>
          <a:lstStyle/>
          <a:p>
            <a:r>
              <a:rPr lang="en-US" sz="1600" dirty="0" smtClean="0">
                <a:solidFill>
                  <a:srgbClr val="FFFFFF"/>
                </a:solidFill>
              </a:rPr>
              <a:t>albatross</a:t>
            </a:r>
            <a:endParaRPr lang="en-US" sz="1600" dirty="0">
              <a:solidFill>
                <a:srgbClr val="FFFFFF"/>
              </a:solidFill>
            </a:endParaRPr>
          </a:p>
        </p:txBody>
      </p:sp>
      <p:pic>
        <p:nvPicPr>
          <p:cNvPr id="13" name="Picture 12" descr="1-microplastic.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69306" y="1549399"/>
            <a:ext cx="1904036" cy="2501743"/>
          </a:xfrm>
          <a:prstGeom prst="rect">
            <a:avLst/>
          </a:prstGeom>
        </p:spPr>
      </p:pic>
      <p:sp>
        <p:nvSpPr>
          <p:cNvPr id="14" name="TextBox 13"/>
          <p:cNvSpPr txBox="1"/>
          <p:nvPr/>
        </p:nvSpPr>
        <p:spPr>
          <a:xfrm>
            <a:off x="7994031" y="1570861"/>
            <a:ext cx="834684" cy="338554"/>
          </a:xfrm>
          <a:prstGeom prst="rect">
            <a:avLst/>
          </a:prstGeom>
          <a:noFill/>
        </p:spPr>
        <p:txBody>
          <a:bodyPr wrap="none" rtlCol="0">
            <a:spAutoFit/>
          </a:bodyPr>
          <a:lstStyle/>
          <a:p>
            <a:r>
              <a:rPr lang="en-US" sz="1600" dirty="0" smtClean="0"/>
              <a:t>sea flea</a:t>
            </a:r>
            <a:endParaRPr lang="en-US" sz="1600" dirty="0"/>
          </a:p>
        </p:txBody>
      </p:sp>
      <p:cxnSp>
        <p:nvCxnSpPr>
          <p:cNvPr id="15" name="Straight Arrow Connector 14"/>
          <p:cNvCxnSpPr/>
          <p:nvPr/>
        </p:nvCxnSpPr>
        <p:spPr>
          <a:xfrm flipH="1">
            <a:off x="8076590" y="2871407"/>
            <a:ext cx="458421" cy="3531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284626" y="3444183"/>
            <a:ext cx="653814" cy="1728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1980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0" dirty="0"/>
          </a:p>
        </p:txBody>
      </p:sp>
      <p:sp>
        <p:nvSpPr>
          <p:cNvPr id="3" name="Title 2"/>
          <p:cNvSpPr>
            <a:spLocks noGrp="1"/>
          </p:cNvSpPr>
          <p:nvPr>
            <p:ph type="title"/>
          </p:nvPr>
        </p:nvSpPr>
        <p:spPr>
          <a:xfrm>
            <a:off x="0" y="4511039"/>
            <a:ext cx="9050867" cy="1747521"/>
          </a:xfrm>
        </p:spPr>
        <p:txBody>
          <a:bodyPr vert="horz" lIns="91440" tIns="45720" rIns="91440" bIns="45720" rtlCol="0" anchor="b">
            <a:noAutofit/>
          </a:bodyPr>
          <a:lstStyle/>
          <a:p>
            <a:pPr defTabSz="914400"/>
            <a:r>
              <a:rPr lang="en-US" sz="1850" b="1" dirty="0" err="1" smtClean="0">
                <a:solidFill>
                  <a:srgbClr val="FFFFFF"/>
                </a:solidFill>
                <a:cs typeface="Calibri Light"/>
              </a:rPr>
              <a:t>Microp</a:t>
            </a:r>
            <a:r>
              <a:rPr lang="en-US" sz="1850" b="1" dirty="0" err="1" smtClean="0">
                <a:solidFill>
                  <a:srgbClr val="FFFFFF"/>
                </a:solidFill>
              </a:rPr>
              <a:t>lastics</a:t>
            </a:r>
            <a:r>
              <a:rPr lang="en-US" sz="1850" b="1" dirty="0" smtClean="0">
                <a:solidFill>
                  <a:srgbClr val="FFFFFF"/>
                </a:solidFill>
              </a:rPr>
              <a:t> are defined as &lt; 5 </a:t>
            </a:r>
            <a:r>
              <a:rPr lang="en-US" sz="1850" b="1" dirty="0">
                <a:solidFill>
                  <a:srgbClr val="FFFFFF"/>
                </a:solidFill>
              </a:rPr>
              <a:t>millimeters </a:t>
            </a:r>
            <a:r>
              <a:rPr lang="en-US" sz="1850" b="1" dirty="0" smtClean="0">
                <a:solidFill>
                  <a:srgbClr val="FFFFFF"/>
                </a:solidFill>
              </a:rPr>
              <a:t>in diameter. </a:t>
            </a:r>
            <a:r>
              <a:rPr lang="en-US" sz="1850" b="1" dirty="0" err="1" smtClean="0">
                <a:solidFill>
                  <a:srgbClr val="FFFFFF"/>
                </a:solidFill>
              </a:rPr>
              <a:t>Nanoplastics</a:t>
            </a:r>
            <a:r>
              <a:rPr lang="en-US" sz="1850" b="1" dirty="0" smtClean="0">
                <a:solidFill>
                  <a:srgbClr val="FFFFFF"/>
                </a:solidFill>
              </a:rPr>
              <a:t> are &lt; ~250 nm</a:t>
            </a:r>
            <a:r>
              <a:rPr lang="en-US" sz="1850" b="1" dirty="0">
                <a:solidFill>
                  <a:srgbClr val="FFFFFF"/>
                </a:solidFill>
                <a:cs typeface="Calibri Light"/>
              </a:rPr>
              <a:t/>
            </a:r>
            <a:br>
              <a:rPr lang="en-US" sz="1850" b="1" dirty="0">
                <a:solidFill>
                  <a:srgbClr val="FFFFFF"/>
                </a:solidFill>
                <a:cs typeface="Calibri Light"/>
              </a:rPr>
            </a:br>
            <a:r>
              <a:rPr lang="en-US" sz="1850" b="1" dirty="0" smtClean="0">
                <a:solidFill>
                  <a:srgbClr val="FFFFFF"/>
                </a:solidFill>
                <a:cs typeface="Calibri Light"/>
              </a:rPr>
              <a:t/>
            </a:r>
            <a:br>
              <a:rPr lang="en-US" sz="1850" b="1" dirty="0" smtClean="0">
                <a:solidFill>
                  <a:srgbClr val="FFFFFF"/>
                </a:solidFill>
                <a:cs typeface="Calibri Light"/>
              </a:rPr>
            </a:br>
            <a:r>
              <a:rPr lang="en-US" sz="1850" b="1" dirty="0" smtClean="0">
                <a:solidFill>
                  <a:srgbClr val="FFFFFF"/>
                </a:solidFill>
                <a:cs typeface="Calibri Light"/>
              </a:rPr>
              <a:t>  Plastics adsorb persistent pollutants.  They leach phthalates, polyethylene (PET), polypropylene (PP), polystyrene, PVC, flame retardants, BPA, UV sun screens, etc. into water.</a:t>
            </a:r>
            <a:br>
              <a:rPr lang="en-US" sz="1850" b="1" dirty="0" smtClean="0">
                <a:solidFill>
                  <a:srgbClr val="FFFFFF"/>
                </a:solidFill>
                <a:cs typeface="Calibri Light"/>
              </a:rPr>
            </a:br>
            <a:r>
              <a:rPr lang="en-US" sz="1850" b="1" dirty="0" smtClean="0">
                <a:solidFill>
                  <a:srgbClr val="FFFFFF"/>
                </a:solidFill>
                <a:cs typeface="Calibri Light"/>
              </a:rPr>
              <a:t>  They provide hard substrate for microbes, and gene sequence analysis identified a diverse microbial community referred to as the </a:t>
            </a:r>
            <a:r>
              <a:rPr lang="en-US" sz="1850" b="1" dirty="0" err="1" smtClean="0">
                <a:solidFill>
                  <a:srgbClr val="FFFFFF"/>
                </a:solidFill>
                <a:cs typeface="Calibri Light"/>
              </a:rPr>
              <a:t>plastisphere</a:t>
            </a:r>
            <a:r>
              <a:rPr lang="en-US" sz="1850" b="1" dirty="0" smtClean="0">
                <a:solidFill>
                  <a:srgbClr val="FFFFFF"/>
                </a:solidFill>
                <a:cs typeface="Calibri Light"/>
              </a:rPr>
              <a:t>.</a:t>
            </a:r>
            <a:endParaRPr lang="en-US" sz="1850" b="1" dirty="0">
              <a:solidFill>
                <a:srgbClr val="FFFFFF"/>
              </a:solidFill>
            </a:endParaRPr>
          </a:p>
        </p:txBody>
      </p:sp>
      <p:pic>
        <p:nvPicPr>
          <p:cNvPr id="5" name="Picture 4" descr="The Daily Telecraft: Eco Art &amp; Recycled Ar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710" y="1656080"/>
            <a:ext cx="4239327" cy="2499359"/>
          </a:xfrm>
          <a:prstGeom prst="rect">
            <a:avLst/>
          </a:prstGeom>
        </p:spPr>
      </p:pic>
      <p:cxnSp>
        <p:nvCxnSpPr>
          <p:cNvPr id="46" name="Straight Connector 45">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0FB7E0F3-360F-405A-AD09-B0A9C0AA0D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85769" y="222878"/>
            <a:ext cx="1553892" cy="1433224"/>
          </a:xfrm>
          <a:prstGeom prst="rect">
            <a:avLst/>
          </a:prstGeom>
        </p:spPr>
      </p:pic>
      <p:sp>
        <p:nvSpPr>
          <p:cNvPr id="9" name="TextBox 8">
            <a:extLst>
              <a:ext uri="{FF2B5EF4-FFF2-40B4-BE49-F238E27FC236}">
                <a16:creationId xmlns:a16="http://schemas.microsoft.com/office/drawing/2014/main" xmlns="" id="{53B7AEE8-5A92-403E-B215-BA486FD7923F}"/>
              </a:ext>
            </a:extLst>
          </p:cNvPr>
          <p:cNvSpPr txBox="1"/>
          <p:nvPr/>
        </p:nvSpPr>
        <p:spPr>
          <a:xfrm>
            <a:off x="240030" y="3152001"/>
            <a:ext cx="3641962" cy="276999"/>
          </a:xfrm>
          <a:prstGeom prst="rect">
            <a:avLst/>
          </a:prstGeom>
          <a:noFill/>
        </p:spPr>
        <p:txBody>
          <a:bodyPr wrap="square" rtlCol="0">
            <a:spAutoFit/>
          </a:bodyPr>
          <a:lstStyle/>
          <a:p>
            <a:r>
              <a:rPr lang="en-US" sz="1200" dirty="0">
                <a:solidFill>
                  <a:schemeClr val="bg1"/>
                </a:solidFill>
              </a:rPr>
              <a:t>National Geographic</a:t>
            </a:r>
          </a:p>
        </p:txBody>
      </p:sp>
      <p:sp>
        <p:nvSpPr>
          <p:cNvPr id="10" name="TextBox 9">
            <a:extLst>
              <a:ext uri="{FF2B5EF4-FFF2-40B4-BE49-F238E27FC236}">
                <a16:creationId xmlns:a16="http://schemas.microsoft.com/office/drawing/2014/main" xmlns="" id="{7C4AC79D-C7D6-4D1A-A937-409D864F8BB2}"/>
              </a:ext>
            </a:extLst>
          </p:cNvPr>
          <p:cNvSpPr txBox="1"/>
          <p:nvPr/>
        </p:nvSpPr>
        <p:spPr>
          <a:xfrm>
            <a:off x="4812032" y="2993474"/>
            <a:ext cx="3641962" cy="276999"/>
          </a:xfrm>
          <a:prstGeom prst="rect">
            <a:avLst/>
          </a:prstGeom>
          <a:noFill/>
        </p:spPr>
        <p:txBody>
          <a:bodyPr wrap="square" rtlCol="0">
            <a:spAutoFit/>
          </a:bodyPr>
          <a:lstStyle/>
          <a:p>
            <a:r>
              <a:rPr lang="en-US" sz="1200" dirty="0">
                <a:solidFill>
                  <a:schemeClr val="bg1"/>
                </a:solidFill>
              </a:rPr>
              <a:t>National Geographic</a:t>
            </a:r>
          </a:p>
        </p:txBody>
      </p:sp>
      <p:pic>
        <p:nvPicPr>
          <p:cNvPr id="2" name="Picture 1" descr="Screen Shot 2019-06-16 at 3.12.43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88560" y="257550"/>
            <a:ext cx="3728720" cy="3049530"/>
          </a:xfrm>
          <a:prstGeom prst="rect">
            <a:avLst/>
          </a:prstGeom>
        </p:spPr>
      </p:pic>
      <p:sp>
        <p:nvSpPr>
          <p:cNvPr id="7" name="TextBox 6"/>
          <p:cNvSpPr txBox="1"/>
          <p:nvPr/>
        </p:nvSpPr>
        <p:spPr>
          <a:xfrm>
            <a:off x="5007186" y="3362960"/>
            <a:ext cx="3891280" cy="923330"/>
          </a:xfrm>
          <a:prstGeom prst="rect">
            <a:avLst/>
          </a:prstGeom>
          <a:noFill/>
        </p:spPr>
        <p:txBody>
          <a:bodyPr wrap="square" rtlCol="0">
            <a:spAutoFit/>
          </a:bodyPr>
          <a:lstStyle/>
          <a:p>
            <a:r>
              <a:rPr lang="en-US" dirty="0" smtClean="0"/>
              <a:t>McCormick et al.  </a:t>
            </a:r>
            <a:r>
              <a:rPr lang="en-US" dirty="0" err="1" smtClean="0"/>
              <a:t>Microplastic</a:t>
            </a:r>
            <a:r>
              <a:rPr lang="en-US" dirty="0" smtClean="0"/>
              <a:t> is an abundant and distinct microbial habitat in our fresh water. </a:t>
            </a:r>
            <a:r>
              <a:rPr lang="en-US" sz="1600" dirty="0" smtClean="0"/>
              <a:t>2014 </a:t>
            </a:r>
            <a:r>
              <a:rPr lang="en-US" sz="1600" dirty="0" err="1" smtClean="0"/>
              <a:t>Env</a:t>
            </a:r>
            <a:r>
              <a:rPr lang="en-US" sz="1600" dirty="0" smtClean="0"/>
              <a:t> </a:t>
            </a:r>
            <a:r>
              <a:rPr lang="en-US" sz="1600" dirty="0" err="1" smtClean="0"/>
              <a:t>Sci&amp;Tech</a:t>
            </a:r>
            <a:endParaRPr lang="en-US" sz="1600" dirty="0"/>
          </a:p>
        </p:txBody>
      </p:sp>
      <p:sp>
        <p:nvSpPr>
          <p:cNvPr id="8" name="TextBox 7"/>
          <p:cNvSpPr txBox="1"/>
          <p:nvPr/>
        </p:nvSpPr>
        <p:spPr>
          <a:xfrm>
            <a:off x="5232400" y="457200"/>
            <a:ext cx="2251676" cy="369332"/>
          </a:xfrm>
          <a:prstGeom prst="rect">
            <a:avLst/>
          </a:prstGeom>
          <a:noFill/>
        </p:spPr>
        <p:txBody>
          <a:bodyPr wrap="none" rtlCol="0">
            <a:spAutoFit/>
          </a:bodyPr>
          <a:lstStyle/>
          <a:p>
            <a:r>
              <a:rPr lang="en-US" dirty="0" smtClean="0"/>
              <a:t>Found in Detroit River</a:t>
            </a:r>
            <a:endParaRPr lang="en-US" dirty="0"/>
          </a:p>
        </p:txBody>
      </p:sp>
      <p:sp>
        <p:nvSpPr>
          <p:cNvPr id="11" name="TextBox 10"/>
          <p:cNvSpPr txBox="1"/>
          <p:nvPr/>
        </p:nvSpPr>
        <p:spPr>
          <a:xfrm>
            <a:off x="218440" y="496570"/>
            <a:ext cx="2678807" cy="538609"/>
          </a:xfrm>
          <a:prstGeom prst="rect">
            <a:avLst/>
          </a:prstGeom>
          <a:noFill/>
        </p:spPr>
        <p:txBody>
          <a:bodyPr wrap="none" rtlCol="0">
            <a:spAutoFit/>
          </a:bodyPr>
          <a:lstStyle/>
          <a:p>
            <a:r>
              <a:rPr lang="en-US" sz="2800" b="1" dirty="0" smtClean="0"/>
              <a:t>MICROPLASTICS</a:t>
            </a:r>
            <a:endParaRPr lang="en-US" sz="2800" b="1" dirty="0"/>
          </a:p>
        </p:txBody>
      </p:sp>
    </p:spTree>
    <p:extLst>
      <p:ext uri="{BB962C8B-B14F-4D97-AF65-F5344CB8AC3E}">
        <p14:creationId xmlns:p14="http://schemas.microsoft.com/office/powerpoint/2010/main" val="3828481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64F6814-96D5-4463-898E-405CC0C401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1" y="219577"/>
            <a:ext cx="5083606" cy="711756"/>
          </a:xfrm>
        </p:spPr>
        <p:txBody>
          <a:bodyPr vert="horz" lIns="91440" tIns="45720" rIns="91440" bIns="45720" rtlCol="0" anchor="ctr">
            <a:normAutofit fontScale="90000"/>
          </a:bodyPr>
          <a:lstStyle/>
          <a:p>
            <a:pPr defTabSz="914400"/>
            <a:r>
              <a:rPr lang="en-US" sz="3200" b="1" dirty="0" smtClean="0"/>
              <a:t>Types of </a:t>
            </a:r>
            <a:r>
              <a:rPr lang="en-US" sz="3200" b="1" dirty="0" err="1" smtClean="0"/>
              <a:t>Microplastics</a:t>
            </a:r>
            <a:r>
              <a:rPr lang="en-US" sz="3200" b="1" dirty="0" smtClean="0"/>
              <a:t> (&lt;5mm)</a:t>
            </a:r>
            <a:endParaRPr lang="en-US" sz="3200" b="1" dirty="0"/>
          </a:p>
        </p:txBody>
      </p:sp>
      <p:sp>
        <p:nvSpPr>
          <p:cNvPr id="3" name="Content Placeholder 2"/>
          <p:cNvSpPr>
            <a:spLocks noGrp="1"/>
          </p:cNvSpPr>
          <p:nvPr>
            <p:ph idx="1"/>
          </p:nvPr>
        </p:nvSpPr>
        <p:spPr>
          <a:xfrm>
            <a:off x="243416" y="846665"/>
            <a:ext cx="5450417" cy="5545667"/>
          </a:xfrm>
        </p:spPr>
        <p:txBody>
          <a:bodyPr vert="horz" lIns="91440" tIns="45720" rIns="91440" bIns="45720" rtlCol="0" anchor="t">
            <a:normAutofit lnSpcReduction="10000"/>
          </a:bodyPr>
          <a:lstStyle/>
          <a:p>
            <a:pPr marL="0" indent="0" defTabSz="914400">
              <a:buNone/>
            </a:pPr>
            <a:r>
              <a:rPr lang="en-US" sz="2400" dirty="0" smtClean="0"/>
              <a:t>Fragments of </a:t>
            </a:r>
            <a:r>
              <a:rPr lang="en-US" sz="2400" dirty="0"/>
              <a:t>larger plastics that have broken down in the </a:t>
            </a:r>
            <a:r>
              <a:rPr lang="en-US" sz="2400" dirty="0" smtClean="0"/>
              <a:t>environment: </a:t>
            </a:r>
            <a:r>
              <a:rPr lang="en-US" sz="2000" dirty="0" smtClean="0"/>
              <a:t>micro-pellets, </a:t>
            </a:r>
            <a:r>
              <a:rPr lang="en-US" sz="2000" dirty="0" err="1" smtClean="0"/>
              <a:t>nurdles</a:t>
            </a:r>
            <a:r>
              <a:rPr lang="en-US" sz="2000" dirty="0" smtClean="0"/>
              <a:t>-virgin plastic for manufacturing</a:t>
            </a:r>
            <a:r>
              <a:rPr lang="en-US" sz="2400" dirty="0" smtClean="0"/>
              <a:t>.</a:t>
            </a:r>
            <a:endParaRPr lang="en-US" sz="2400" u="sng" dirty="0"/>
          </a:p>
          <a:p>
            <a:pPr marL="338138" lvl="1" indent="-104775" defTabSz="914400">
              <a:spcAft>
                <a:spcPts val="600"/>
              </a:spcAft>
            </a:pPr>
            <a:r>
              <a:rPr lang="en-US" u="sng" dirty="0" err="1" smtClean="0"/>
              <a:t>Microbeads</a:t>
            </a:r>
            <a:r>
              <a:rPr lang="en-US" dirty="0"/>
              <a:t> </a:t>
            </a:r>
            <a:r>
              <a:rPr lang="en-US" dirty="0" smtClean="0"/>
              <a:t>– tiny pieces </a:t>
            </a:r>
            <a:r>
              <a:rPr lang="en-US" dirty="0"/>
              <a:t>of polyethylene plastic </a:t>
            </a:r>
            <a:r>
              <a:rPr lang="en-US" dirty="0" smtClean="0"/>
              <a:t>that were added to personal care products. Still added to clothing detergent. Look for acrylates, polyethylene, other plastic names.</a:t>
            </a:r>
          </a:p>
          <a:p>
            <a:pPr marL="338138" lvl="1" indent="-104775" defTabSz="914400">
              <a:spcAft>
                <a:spcPts val="600"/>
              </a:spcAft>
            </a:pPr>
            <a:r>
              <a:rPr lang="en-US" u="sng" dirty="0" smtClean="0"/>
              <a:t>Microfibers</a:t>
            </a:r>
            <a:r>
              <a:rPr lang="en-US" dirty="0" smtClean="0"/>
              <a:t> – small fibers enter </a:t>
            </a:r>
            <a:r>
              <a:rPr lang="en-US" dirty="0"/>
              <a:t>the water from washing clothing made of synthetic materials, </a:t>
            </a:r>
            <a:r>
              <a:rPr lang="en-US" dirty="0" smtClean="0"/>
              <a:t>e.g., polyester, acrylic, and nylon</a:t>
            </a:r>
            <a:r>
              <a:rPr lang="en-US" dirty="0"/>
              <a:t> </a:t>
            </a:r>
            <a:r>
              <a:rPr lang="en-US" dirty="0" smtClean="0"/>
              <a:t>(60% of global clothes). Also in clothing detergent.</a:t>
            </a:r>
          </a:p>
          <a:p>
            <a:pPr marL="338138" lvl="1" indent="-104775" defTabSz="914400">
              <a:spcAft>
                <a:spcPts val="600"/>
              </a:spcAft>
            </a:pPr>
            <a:r>
              <a:rPr lang="en-US" u="sng" dirty="0" smtClean="0"/>
              <a:t>Pellets/</a:t>
            </a:r>
            <a:r>
              <a:rPr lang="en-US" u="sng" dirty="0" err="1" smtClean="0"/>
              <a:t>nurdles</a:t>
            </a:r>
            <a:r>
              <a:rPr lang="en-US" dirty="0" smtClean="0"/>
              <a:t> – manufacturing fodder, in toys?</a:t>
            </a:r>
          </a:p>
          <a:p>
            <a:pPr marL="338138" lvl="1" indent="-104775" defTabSz="914400">
              <a:spcAft>
                <a:spcPts val="600"/>
              </a:spcAft>
            </a:pPr>
            <a:r>
              <a:rPr lang="en-US" u="sng" dirty="0"/>
              <a:t>L</a:t>
            </a:r>
            <a:r>
              <a:rPr lang="en-US" u="sng" dirty="0" smtClean="0"/>
              <a:t>ine</a:t>
            </a:r>
            <a:r>
              <a:rPr lang="en-US" dirty="0" smtClean="0"/>
              <a:t> – fishing line and other plastic lines.</a:t>
            </a:r>
          </a:p>
          <a:p>
            <a:pPr marL="338138" lvl="1" indent="-104775" defTabSz="914400">
              <a:spcAft>
                <a:spcPts val="600"/>
              </a:spcAft>
            </a:pPr>
            <a:r>
              <a:rPr lang="en-US" u="sng" dirty="0" smtClean="0"/>
              <a:t>Films</a:t>
            </a:r>
            <a:r>
              <a:rPr lang="en-US" dirty="0" smtClean="0"/>
              <a:t> – sheets of thin membranes to separate something, hold items, be a barrier, and printable surfaces.</a:t>
            </a:r>
            <a:endParaRPr lang="en-US" u="sng" dirty="0" smtClean="0"/>
          </a:p>
          <a:p>
            <a:pPr marL="338138" lvl="1" indent="-104775" defTabSz="914400">
              <a:spcAft>
                <a:spcPts val="600"/>
              </a:spcAft>
            </a:pPr>
            <a:r>
              <a:rPr lang="en-US" u="sng" dirty="0" smtClean="0"/>
              <a:t>Foams</a:t>
            </a:r>
            <a:r>
              <a:rPr lang="en-US" dirty="0" smtClean="0"/>
              <a:t> – structural foams (polyurethane, polycarbonate, </a:t>
            </a:r>
            <a:r>
              <a:rPr lang="en-US" dirty="0" err="1" smtClean="0"/>
              <a:t>polyphenylene</a:t>
            </a:r>
            <a:r>
              <a:rPr lang="en-US" dirty="0" smtClean="0"/>
              <a:t> oxide, </a:t>
            </a:r>
            <a:r>
              <a:rPr lang="en-US" dirty="0" err="1" smtClean="0"/>
              <a:t>etc</a:t>
            </a:r>
            <a:r>
              <a:rPr lang="en-US" dirty="0" smtClean="0"/>
              <a:t>), and for bonding to surfaces.</a:t>
            </a:r>
            <a:endParaRPr lang="en-US" u="sng" dirty="0" smtClean="0"/>
          </a:p>
          <a:p>
            <a:pPr marL="0" indent="-228600" defTabSz="914400"/>
            <a:endParaRPr lang="en-US" dirty="0"/>
          </a:p>
        </p:txBody>
      </p:sp>
      <p:pic>
        <p:nvPicPr>
          <p:cNvPr id="5" name="Picture 4">
            <a:extLst>
              <a:ext uri="{FF2B5EF4-FFF2-40B4-BE49-F238E27FC236}">
                <a16:creationId xmlns:a16="http://schemas.microsoft.com/office/drawing/2014/main" xmlns="" id="{284EA858-944B-417E-A7C7-B56DB26C0A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2163" y="306909"/>
            <a:ext cx="3031807" cy="2286000"/>
          </a:xfrm>
          <a:prstGeom prst="rect">
            <a:avLst/>
          </a:prstGeom>
        </p:spPr>
      </p:pic>
      <p:pic>
        <p:nvPicPr>
          <p:cNvPr id="4" name="Picture 3" descr="Talk:&lt;strong&gt;Microplastics&lt;/strong&gt; - Wikipedia"/>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3696" y="2651124"/>
            <a:ext cx="3031807" cy="3106209"/>
          </a:xfrm>
          <a:prstGeom prst="rect">
            <a:avLst/>
          </a:prstGeom>
        </p:spPr>
      </p:pic>
      <p:sp>
        <p:nvSpPr>
          <p:cNvPr id="7" name="TextBox 6">
            <a:extLst>
              <a:ext uri="{FF2B5EF4-FFF2-40B4-BE49-F238E27FC236}">
                <a16:creationId xmlns:a16="http://schemas.microsoft.com/office/drawing/2014/main" xmlns="" id="{6A518E77-1A37-4779-B692-223BAAB1B15F}"/>
              </a:ext>
            </a:extLst>
          </p:cNvPr>
          <p:cNvSpPr txBox="1"/>
          <p:nvPr/>
        </p:nvSpPr>
        <p:spPr>
          <a:xfrm>
            <a:off x="5872163" y="2295419"/>
            <a:ext cx="3641962" cy="276999"/>
          </a:xfrm>
          <a:prstGeom prst="rect">
            <a:avLst/>
          </a:prstGeom>
          <a:noFill/>
        </p:spPr>
        <p:txBody>
          <a:bodyPr wrap="square" rtlCol="0">
            <a:spAutoFit/>
          </a:bodyPr>
          <a:lstStyle/>
          <a:p>
            <a:r>
              <a:rPr lang="en-US" sz="1200" dirty="0">
                <a:solidFill>
                  <a:schemeClr val="bg1"/>
                </a:solidFill>
              </a:rPr>
              <a:t>National Geographic</a:t>
            </a:r>
          </a:p>
        </p:txBody>
      </p:sp>
      <p:sp>
        <p:nvSpPr>
          <p:cNvPr id="9" name="TextBox 8">
            <a:extLst>
              <a:ext uri="{FF2B5EF4-FFF2-40B4-BE49-F238E27FC236}">
                <a16:creationId xmlns:a16="http://schemas.microsoft.com/office/drawing/2014/main" xmlns="" id="{93309089-4C8C-4358-9672-BFB0E2530B88}"/>
              </a:ext>
            </a:extLst>
          </p:cNvPr>
          <p:cNvSpPr txBox="1"/>
          <p:nvPr/>
        </p:nvSpPr>
        <p:spPr>
          <a:xfrm>
            <a:off x="5894032" y="5940920"/>
            <a:ext cx="3641962" cy="276999"/>
          </a:xfrm>
          <a:prstGeom prst="rect">
            <a:avLst/>
          </a:prstGeom>
          <a:noFill/>
        </p:spPr>
        <p:txBody>
          <a:bodyPr wrap="square" rtlCol="0">
            <a:spAutoFit/>
          </a:bodyPr>
          <a:lstStyle/>
          <a:p>
            <a:r>
              <a:rPr lang="en-US" sz="1200" dirty="0">
                <a:solidFill>
                  <a:schemeClr val="bg1"/>
                </a:solidFill>
              </a:rPr>
              <a:t>National Geographic</a:t>
            </a:r>
          </a:p>
        </p:txBody>
      </p:sp>
      <p:pic>
        <p:nvPicPr>
          <p:cNvPr id="11" name="Content Placeholder 4" descr="fleece vest.pdf"/>
          <p:cNvPicPr>
            <a:picLocks noChangeAspect="1"/>
          </p:cNvPicPr>
          <p:nvPr/>
        </p:nvPicPr>
        <p:blipFill>
          <a:blip r:embed="rId5" cstate="screen">
            <a:extLst>
              <a:ext uri="{28A0092B-C50C-407E-A947-70E740481C1C}">
                <a14:useLocalDpi xmlns:a14="http://schemas.microsoft.com/office/drawing/2010/main"/>
              </a:ext>
            </a:extLst>
          </a:blip>
          <a:srcRect l="-14404" r="-14404"/>
          <a:stretch>
            <a:fillRect/>
          </a:stretch>
        </p:blipFill>
        <p:spPr>
          <a:xfrm>
            <a:off x="8042617" y="5732514"/>
            <a:ext cx="898184" cy="1032352"/>
          </a:xfrm>
          <a:prstGeom prst="rect">
            <a:avLst/>
          </a:prstGeom>
        </p:spPr>
      </p:pic>
      <p:pic>
        <p:nvPicPr>
          <p:cNvPr id="12" name="Picture 11" descr="down fleece jacket.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45902" y="5754002"/>
            <a:ext cx="798881" cy="1002398"/>
          </a:xfrm>
          <a:prstGeom prst="rect">
            <a:avLst/>
          </a:prstGeom>
        </p:spPr>
      </p:pic>
      <p:pic>
        <p:nvPicPr>
          <p:cNvPr id="13" name="Picture 12" descr="35913253_401.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9129" y="5808133"/>
            <a:ext cx="1464834" cy="824492"/>
          </a:xfrm>
          <a:prstGeom prst="rect">
            <a:avLst/>
          </a:prstGeom>
        </p:spPr>
      </p:pic>
      <p:cxnSp>
        <p:nvCxnSpPr>
          <p:cNvPr id="14" name="Straight Arrow Connector 13"/>
          <p:cNvCxnSpPr/>
          <p:nvPr/>
        </p:nvCxnSpPr>
        <p:spPr>
          <a:xfrm flipV="1">
            <a:off x="7190527" y="5900889"/>
            <a:ext cx="301979" cy="617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136597" y="6400800"/>
            <a:ext cx="1481813" cy="285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62059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591" y="338767"/>
            <a:ext cx="5146159" cy="936148"/>
          </a:xfrm>
          <a:solidFill>
            <a:schemeClr val="bg2"/>
          </a:solidFill>
        </p:spPr>
        <p:txBody>
          <a:bodyPr vert="horz" lIns="91440" tIns="45720" rIns="91440" bIns="45720" rtlCol="0" anchor="ctr">
            <a:normAutofit fontScale="90000"/>
          </a:bodyPr>
          <a:lstStyle/>
          <a:p>
            <a:pPr defTabSz="914400"/>
            <a:r>
              <a:rPr lang="en-US" sz="3600" b="1" dirty="0"/>
              <a:t>Environmental entry points</a:t>
            </a:r>
          </a:p>
        </p:txBody>
      </p:sp>
      <p:sp>
        <p:nvSpPr>
          <p:cNvPr id="3" name="Content Placeholder 2"/>
          <p:cNvSpPr>
            <a:spLocks noGrp="1"/>
          </p:cNvSpPr>
          <p:nvPr>
            <p:ph idx="1"/>
          </p:nvPr>
        </p:nvSpPr>
        <p:spPr>
          <a:xfrm>
            <a:off x="2446817" y="780963"/>
            <a:ext cx="7886700" cy="4351338"/>
          </a:xfrm>
        </p:spPr>
        <p:txBody>
          <a:bodyPr vert="horz" lIns="91440" tIns="45720" rIns="91440" bIns="45720" rtlCol="0" anchor="ctr">
            <a:normAutofit/>
          </a:bodyPr>
          <a:lstStyle/>
          <a:p>
            <a:pPr marL="0" indent="0" defTabSz="914400">
              <a:buNone/>
            </a:pPr>
            <a:endParaRPr lang="en-US" sz="1700" dirty="0">
              <a:solidFill>
                <a:srgbClr val="FFFFFF"/>
              </a:solidFill>
              <a:cs typeface="Calibri"/>
            </a:endParaRPr>
          </a:p>
          <a:p>
            <a:pPr marL="0" indent="0" defTabSz="914400">
              <a:buNone/>
            </a:pPr>
            <a:endParaRPr lang="en-US" sz="1700" dirty="0">
              <a:solidFill>
                <a:srgbClr val="FFFFFF"/>
              </a:solidFill>
            </a:endParaRPr>
          </a:p>
        </p:txBody>
      </p:sp>
      <p:sp>
        <p:nvSpPr>
          <p:cNvPr id="6" name="TextBox 5">
            <a:extLst>
              <a:ext uri="{FF2B5EF4-FFF2-40B4-BE49-F238E27FC236}">
                <a16:creationId xmlns:a16="http://schemas.microsoft.com/office/drawing/2014/main" xmlns="" id="{5F04DE63-D074-4E39-9F30-AD01AE1F4103}"/>
              </a:ext>
            </a:extLst>
          </p:cNvPr>
          <p:cNvSpPr txBox="1"/>
          <p:nvPr/>
        </p:nvSpPr>
        <p:spPr>
          <a:xfrm>
            <a:off x="127590" y="1274915"/>
            <a:ext cx="3082969" cy="5401480"/>
          </a:xfrm>
          <a:prstGeom prst="rect">
            <a:avLst/>
          </a:prstGeom>
          <a:solidFill>
            <a:schemeClr val="bg2"/>
          </a:solidFill>
        </p:spPr>
        <p:txBody>
          <a:bodyPr wrap="square" rtlCol="0">
            <a:spAutoFit/>
          </a:bodyPr>
          <a:lstStyle/>
          <a:p>
            <a:pPr marL="115888" indent="-115888">
              <a:buFont typeface="Arial" panose="020B0604020202020204" pitchFamily="34" charset="0"/>
              <a:buChar char="•"/>
            </a:pPr>
            <a:r>
              <a:rPr lang="en-US" sz="2300" dirty="0"/>
              <a:t>Wastewater treatment </a:t>
            </a:r>
            <a:r>
              <a:rPr lang="en-US" sz="2300" dirty="0" smtClean="0"/>
              <a:t>facilities, trash bins, drains. WWTP cannot filter all </a:t>
            </a:r>
            <a:r>
              <a:rPr lang="en-US" sz="2300" dirty="0" err="1" smtClean="0"/>
              <a:t>microplastics</a:t>
            </a:r>
            <a:r>
              <a:rPr lang="en-US" sz="2300" dirty="0" smtClean="0"/>
              <a:t>. </a:t>
            </a:r>
            <a:endParaRPr lang="en-US" sz="2300" dirty="0"/>
          </a:p>
          <a:p>
            <a:pPr marL="115888" indent="-115888">
              <a:buFont typeface="Arial" panose="020B0604020202020204" pitchFamily="34" charset="0"/>
              <a:buChar char="•"/>
            </a:pPr>
            <a:endParaRPr lang="en-US" sz="2300" dirty="0"/>
          </a:p>
          <a:p>
            <a:pPr marL="115888" indent="-115888">
              <a:buFont typeface="Arial" panose="020B0604020202020204" pitchFamily="34" charset="0"/>
              <a:buChar char="•"/>
            </a:pPr>
            <a:r>
              <a:rPr lang="en-US" sz="2300" dirty="0"/>
              <a:t>On-farm applications of sewage sludge</a:t>
            </a:r>
          </a:p>
          <a:p>
            <a:pPr marL="115888" indent="-115888">
              <a:buFont typeface="Arial" panose="020B0604020202020204" pitchFamily="34" charset="0"/>
              <a:buChar char="•"/>
            </a:pPr>
            <a:endParaRPr lang="en-US" sz="2300" dirty="0">
              <a:cs typeface="Calibri"/>
            </a:endParaRPr>
          </a:p>
          <a:p>
            <a:pPr marL="115888" indent="-115888">
              <a:buFont typeface="Arial" panose="020B0604020202020204" pitchFamily="34" charset="0"/>
              <a:buChar char="•"/>
            </a:pPr>
            <a:r>
              <a:rPr lang="en-US" sz="2300" dirty="0"/>
              <a:t>Atmospheric </a:t>
            </a:r>
            <a:r>
              <a:rPr lang="en-US" sz="2300" dirty="0" smtClean="0"/>
              <a:t>deposition - greater than previously thought</a:t>
            </a:r>
            <a:endParaRPr lang="en-US" sz="2300" dirty="0">
              <a:cs typeface="Calibri"/>
            </a:endParaRPr>
          </a:p>
          <a:p>
            <a:pPr marL="115888" indent="-115888">
              <a:buFont typeface="Arial" panose="020B0604020202020204" pitchFamily="34" charset="0"/>
              <a:buChar char="•"/>
            </a:pPr>
            <a:endParaRPr lang="en-US" sz="2300" dirty="0"/>
          </a:p>
          <a:p>
            <a:pPr marL="115888" indent="-115888">
              <a:buFont typeface="Arial" panose="020B0604020202020204" pitchFamily="34" charset="0"/>
              <a:buChar char="•"/>
            </a:pPr>
            <a:r>
              <a:rPr lang="en-US" sz="2300" dirty="0"/>
              <a:t>Break-up of larger plastics</a:t>
            </a:r>
          </a:p>
        </p:txBody>
      </p:sp>
      <p:pic>
        <p:nvPicPr>
          <p:cNvPr id="2050" name="Picture 2" descr="https://marinedebris.noaa.gov/sites/default/files/styles/1500wide/public/Plastics_in_the_Ocean_Infographic_Website.png?itok=6lEsEkiK">
            <a:extLst>
              <a:ext uri="{FF2B5EF4-FFF2-40B4-BE49-F238E27FC236}">
                <a16:creationId xmlns:a16="http://schemas.microsoft.com/office/drawing/2014/main" xmlns="" id="{CEDA8C35-849C-4555-9130-EC7A6080F8C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90239" y="1270000"/>
            <a:ext cx="5826169" cy="33443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12A8E57C-80A1-4578-A3B5-95255C238BEA}"/>
              </a:ext>
            </a:extLst>
          </p:cNvPr>
          <p:cNvSpPr/>
          <p:nvPr/>
        </p:nvSpPr>
        <p:spPr>
          <a:xfrm>
            <a:off x="7255932" y="806842"/>
            <a:ext cx="1803401" cy="420542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21667" y="5283200"/>
            <a:ext cx="4207327" cy="369332"/>
          </a:xfrm>
          <a:prstGeom prst="rect">
            <a:avLst/>
          </a:prstGeom>
          <a:noFill/>
        </p:spPr>
        <p:txBody>
          <a:bodyPr wrap="none" rtlCol="0">
            <a:spAutoFit/>
          </a:bodyPr>
          <a:lstStyle/>
          <a:p>
            <a:r>
              <a:rPr lang="en-US" dirty="0" smtClean="0"/>
              <a:t>80% of marine plastics originate from land.</a:t>
            </a:r>
            <a:endParaRPr lang="en-US" dirty="0"/>
          </a:p>
        </p:txBody>
      </p:sp>
    </p:spTree>
    <p:extLst>
      <p:ext uri="{BB962C8B-B14F-4D97-AF65-F5344CB8AC3E}">
        <p14:creationId xmlns:p14="http://schemas.microsoft.com/office/powerpoint/2010/main" val="15916804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0933" y="982133"/>
            <a:ext cx="8610600" cy="5441950"/>
          </a:xfrm>
        </p:spPr>
        <p:txBody>
          <a:bodyPr vert="horz" lIns="91440" tIns="45720" rIns="91440" bIns="45720" rtlCol="0" anchor="ctr">
            <a:noAutofit/>
          </a:bodyPr>
          <a:lstStyle/>
          <a:p>
            <a:pPr defTabSz="914400">
              <a:spcBef>
                <a:spcPts val="1200"/>
              </a:spcBef>
            </a:pPr>
            <a:r>
              <a:rPr lang="en-US" sz="2200" dirty="0" smtClean="0">
                <a:latin typeface="+mn-lt"/>
                <a:cs typeface="Calibri"/>
              </a:rPr>
              <a:t>1. Plastics </a:t>
            </a:r>
            <a:r>
              <a:rPr lang="en-US" sz="2200" dirty="0">
                <a:latin typeface="+mn-lt"/>
                <a:cs typeface="Calibri"/>
              </a:rPr>
              <a:t>(synthetic polymers) are long chains of monomers with bonds that take hundreds of years to break down.  Most are </a:t>
            </a:r>
            <a:r>
              <a:rPr lang="en-US" sz="2200" dirty="0" smtClean="0">
                <a:latin typeface="+mn-lt"/>
                <a:cs typeface="Calibri"/>
              </a:rPr>
              <a:t>mixtures.</a:t>
            </a:r>
            <a:br>
              <a:rPr lang="en-US" sz="2200" dirty="0" smtClean="0">
                <a:latin typeface="+mn-lt"/>
                <a:cs typeface="Calibri"/>
              </a:rPr>
            </a:br>
            <a:r>
              <a:rPr lang="en-US" sz="1200" dirty="0" smtClean="0">
                <a:latin typeface="+mn-lt"/>
                <a:cs typeface="Calibri"/>
              </a:rPr>
              <a:t/>
            </a:r>
            <a:br>
              <a:rPr lang="en-US" sz="1200" dirty="0" smtClean="0">
                <a:latin typeface="+mn-lt"/>
                <a:cs typeface="Calibri"/>
              </a:rPr>
            </a:br>
            <a:r>
              <a:rPr lang="en-US" sz="2200" dirty="0" smtClean="0">
                <a:latin typeface="+mn-lt"/>
                <a:cs typeface="Calibri"/>
              </a:rPr>
              <a:t>2. Manufacturing plastics creates hazardous waste.</a:t>
            </a:r>
            <a:br>
              <a:rPr lang="en-US" sz="2200" dirty="0" smtClean="0">
                <a:latin typeface="+mn-lt"/>
                <a:cs typeface="Calibri"/>
              </a:rPr>
            </a:br>
            <a:r>
              <a:rPr lang="en-US" sz="1000" dirty="0" smtClean="0">
                <a:latin typeface="+mn-lt"/>
                <a:cs typeface="Calibri"/>
              </a:rPr>
              <a:t/>
            </a:r>
            <a:br>
              <a:rPr lang="en-US" sz="1000" dirty="0" smtClean="0">
                <a:latin typeface="+mn-lt"/>
                <a:cs typeface="Calibri"/>
              </a:rPr>
            </a:br>
            <a:r>
              <a:rPr lang="en-US" sz="2200" dirty="0" smtClean="0">
                <a:latin typeface="+mn-lt"/>
                <a:cs typeface="Calibri"/>
              </a:rPr>
              <a:t>3. &gt;90% produced from fossil fuels by petrochemical companies.</a:t>
            </a:r>
            <a:br>
              <a:rPr lang="en-US" sz="2200" dirty="0" smtClean="0">
                <a:latin typeface="+mn-lt"/>
                <a:cs typeface="Calibri"/>
              </a:rPr>
            </a:br>
            <a:r>
              <a:rPr lang="en-US" sz="2200" dirty="0" smtClean="0">
                <a:latin typeface="+mn-lt"/>
                <a:cs typeface="Calibri"/>
              </a:rPr>
              <a:t> 18% of virgin plastic made in NA, 50% Asia, 30% </a:t>
            </a:r>
            <a:r>
              <a:rPr lang="en-US" sz="2200" dirty="0" err="1" smtClean="0">
                <a:latin typeface="+mn-lt"/>
                <a:cs typeface="Calibri"/>
              </a:rPr>
              <a:t>Eur</a:t>
            </a:r>
            <a:r>
              <a:rPr lang="en-US" sz="2200" dirty="0" smtClean="0">
                <a:latin typeface="+mn-lt"/>
                <a:cs typeface="Calibri"/>
              </a:rPr>
              <a:t> </a:t>
            </a:r>
            <a:r>
              <a:rPr lang="en-US" sz="1600" dirty="0" smtClean="0">
                <a:latin typeface="+mn-lt"/>
                <a:cs typeface="Calibri"/>
              </a:rPr>
              <a:t>(</a:t>
            </a:r>
            <a:r>
              <a:rPr lang="en-US" sz="1600" dirty="0" err="1" smtClean="0">
                <a:latin typeface="+mn-lt"/>
                <a:cs typeface="Calibri"/>
              </a:rPr>
              <a:t>D’Ambrieres</a:t>
            </a:r>
            <a:r>
              <a:rPr lang="en-US" sz="1600" dirty="0" smtClean="0">
                <a:latin typeface="+mn-lt"/>
                <a:cs typeface="Calibri"/>
              </a:rPr>
              <a:t>, 2019)</a:t>
            </a:r>
            <a:r>
              <a:rPr lang="en-US" sz="2200" dirty="0" smtClean="0">
                <a:latin typeface="+mn-lt"/>
                <a:cs typeface="Calibri"/>
              </a:rPr>
              <a:t>.</a:t>
            </a:r>
            <a:br>
              <a:rPr lang="en-US" sz="2200" dirty="0" smtClean="0">
                <a:latin typeface="+mn-lt"/>
                <a:cs typeface="Calibri"/>
              </a:rPr>
            </a:br>
            <a:r>
              <a:rPr lang="en-US" sz="1000" dirty="0" smtClean="0">
                <a:latin typeface="+mn-lt"/>
                <a:cs typeface="Calibri"/>
              </a:rPr>
              <a:t/>
            </a:r>
            <a:br>
              <a:rPr lang="en-US" sz="1000" dirty="0" smtClean="0">
                <a:latin typeface="+mn-lt"/>
                <a:cs typeface="Calibri"/>
              </a:rPr>
            </a:br>
            <a:r>
              <a:rPr lang="en-US" sz="2200" dirty="0" smtClean="0">
                <a:latin typeface="+mn-lt"/>
                <a:cs typeface="Calibri"/>
              </a:rPr>
              <a:t>4. Plastic</a:t>
            </a:r>
            <a:r>
              <a:rPr lang="en-US" sz="1000" dirty="0" smtClean="0">
                <a:latin typeface="+mn-lt"/>
                <a:cs typeface="Calibri"/>
              </a:rPr>
              <a:t> </a:t>
            </a:r>
            <a:r>
              <a:rPr lang="en-US" sz="2200" dirty="0" smtClean="0">
                <a:latin typeface="+mn-lt"/>
                <a:cs typeface="Calibri"/>
              </a:rPr>
              <a:t>is one of the world’s most-used materials; most overt problems are use of fossil fuels, end-of-life disposal, and loss of economic value.</a:t>
            </a:r>
            <a:br>
              <a:rPr lang="en-US" sz="2200" dirty="0" smtClean="0">
                <a:latin typeface="+mn-lt"/>
                <a:cs typeface="Calibri"/>
              </a:rPr>
            </a:br>
            <a:r>
              <a:rPr lang="en-US" sz="1000" dirty="0" smtClean="0">
                <a:latin typeface="+mn-lt"/>
                <a:cs typeface="Calibri"/>
              </a:rPr>
              <a:t/>
            </a:r>
            <a:br>
              <a:rPr lang="en-US" sz="1000" dirty="0" smtClean="0">
                <a:latin typeface="+mn-lt"/>
                <a:cs typeface="Calibri"/>
              </a:rPr>
            </a:br>
            <a:r>
              <a:rPr lang="en-US" sz="2200" dirty="0" smtClean="0">
                <a:latin typeface="+mn-lt"/>
                <a:cs typeface="Calibri"/>
              </a:rPr>
              <a:t>5. Plasticizers</a:t>
            </a:r>
            <a:r>
              <a:rPr lang="en-US" sz="2200" dirty="0">
                <a:latin typeface="+mn-lt"/>
                <a:cs typeface="Calibri"/>
              </a:rPr>
              <a:t>, </a:t>
            </a:r>
            <a:r>
              <a:rPr lang="en-US" sz="2200" dirty="0" err="1">
                <a:latin typeface="+mn-lt"/>
                <a:cs typeface="Calibri"/>
              </a:rPr>
              <a:t>uv</a:t>
            </a:r>
            <a:r>
              <a:rPr lang="en-US" sz="2200" dirty="0">
                <a:latin typeface="+mn-lt"/>
                <a:cs typeface="Calibri"/>
              </a:rPr>
              <a:t> absorbers, flame </a:t>
            </a:r>
            <a:r>
              <a:rPr lang="en-US" sz="2200" dirty="0" smtClean="0">
                <a:latin typeface="+mn-lt"/>
                <a:cs typeface="Calibri"/>
              </a:rPr>
              <a:t>retardants</a:t>
            </a:r>
            <a:r>
              <a:rPr lang="en-US" sz="2200" dirty="0">
                <a:latin typeface="+mn-lt"/>
                <a:cs typeface="Calibri"/>
              </a:rPr>
              <a:t>, etc. can diffuse </a:t>
            </a:r>
            <a:r>
              <a:rPr lang="en-US" sz="2200" dirty="0" smtClean="0">
                <a:latin typeface="+mn-lt"/>
                <a:cs typeface="Calibri"/>
              </a:rPr>
              <a:t>through the polymer and </a:t>
            </a:r>
            <a:r>
              <a:rPr lang="en-US" sz="2200" dirty="0">
                <a:latin typeface="+mn-lt"/>
                <a:cs typeface="Calibri"/>
              </a:rPr>
              <a:t>release into any </a:t>
            </a:r>
            <a:r>
              <a:rPr lang="en-US" sz="2200" u="sng" dirty="0">
                <a:latin typeface="+mn-lt"/>
                <a:cs typeface="Calibri"/>
              </a:rPr>
              <a:t>liquid</a:t>
            </a:r>
            <a:r>
              <a:rPr lang="en-US" sz="2200" dirty="0">
                <a:latin typeface="+mn-lt"/>
                <a:cs typeface="Calibri"/>
              </a:rPr>
              <a:t> or </a:t>
            </a:r>
            <a:r>
              <a:rPr lang="en-US" sz="2200" u="sng" dirty="0">
                <a:latin typeface="+mn-lt"/>
                <a:cs typeface="Calibri"/>
              </a:rPr>
              <a:t>air</a:t>
            </a:r>
            <a:r>
              <a:rPr lang="en-US" sz="2200" dirty="0">
                <a:latin typeface="+mn-lt"/>
                <a:cs typeface="Calibri"/>
              </a:rPr>
              <a:t> </a:t>
            </a:r>
            <a:r>
              <a:rPr lang="en-US" sz="2200" dirty="0" smtClean="0">
                <a:latin typeface="+mn-lt"/>
                <a:cs typeface="Calibri"/>
              </a:rPr>
              <a:t>that contact the plastic.</a:t>
            </a:r>
            <a:br>
              <a:rPr lang="en-US" sz="2200" dirty="0" smtClean="0">
                <a:latin typeface="+mn-lt"/>
                <a:cs typeface="Calibri"/>
              </a:rPr>
            </a:br>
            <a:r>
              <a:rPr lang="en-US" sz="1000" dirty="0" smtClean="0">
                <a:latin typeface="+mn-lt"/>
                <a:cs typeface="Calibri"/>
              </a:rPr>
              <a:t/>
            </a:r>
            <a:br>
              <a:rPr lang="en-US" sz="1000" dirty="0" smtClean="0">
                <a:latin typeface="+mn-lt"/>
                <a:cs typeface="Calibri"/>
              </a:rPr>
            </a:br>
            <a:r>
              <a:rPr lang="en-US" sz="2200" dirty="0" smtClean="0">
                <a:latin typeface="+mn-lt"/>
                <a:cs typeface="Calibri"/>
              </a:rPr>
              <a:t>6. Chemicals in plastics are </a:t>
            </a:r>
            <a:r>
              <a:rPr lang="en-US" sz="2200" b="1" dirty="0" smtClean="0">
                <a:latin typeface="+mn-lt"/>
                <a:cs typeface="Calibri"/>
              </a:rPr>
              <a:t>endocrine disrupters </a:t>
            </a:r>
            <a:r>
              <a:rPr lang="en-US" sz="2200" dirty="0" smtClean="0">
                <a:latin typeface="+mn-lt"/>
                <a:cs typeface="Calibri"/>
              </a:rPr>
              <a:t>- mimic the action of hormones and other signaling molecules by fitting into/binding with receptor sites in many tissues (also pesticides, pharmaceuticals, PCBs, fungicides, plasticizers </a:t>
            </a:r>
            <a:r>
              <a:rPr lang="en-US" sz="1600" dirty="0" smtClean="0">
                <a:latin typeface="+mn-lt"/>
                <a:cs typeface="Calibri"/>
              </a:rPr>
              <a:t>(BPA)</a:t>
            </a:r>
            <a:r>
              <a:rPr lang="en-US" sz="2200" dirty="0" smtClean="0">
                <a:latin typeface="+mn-lt"/>
                <a:cs typeface="Calibri"/>
              </a:rPr>
              <a:t>, phthalates </a:t>
            </a:r>
            <a:r>
              <a:rPr lang="en-US" sz="1600" dirty="0" smtClean="0">
                <a:latin typeface="+mn-lt"/>
                <a:cs typeface="Calibri"/>
              </a:rPr>
              <a:t>(more flex/harder to break) </a:t>
            </a:r>
            <a:r>
              <a:rPr lang="en-US" sz="2200" dirty="0" smtClean="0">
                <a:latin typeface="+mn-lt"/>
                <a:cs typeface="Calibri"/>
              </a:rPr>
              <a:t>etc.</a:t>
            </a:r>
            <a:br>
              <a:rPr lang="en-US" sz="2200" dirty="0" smtClean="0">
                <a:latin typeface="+mn-lt"/>
                <a:cs typeface="Calibri"/>
              </a:rPr>
            </a:br>
            <a:r>
              <a:rPr lang="en-US" sz="1000" dirty="0" smtClean="0">
                <a:latin typeface="+mn-lt"/>
                <a:cs typeface="Calibri"/>
              </a:rPr>
              <a:t/>
            </a:r>
            <a:br>
              <a:rPr lang="en-US" sz="1000" dirty="0" smtClean="0">
                <a:latin typeface="+mn-lt"/>
                <a:cs typeface="Calibri"/>
              </a:rPr>
            </a:br>
            <a:r>
              <a:rPr lang="en-US" sz="2200" dirty="0" smtClean="0">
                <a:latin typeface="+mn-lt"/>
                <a:cs typeface="Calibri"/>
              </a:rPr>
              <a:t>7. Concern is greatest for fetuses and non-adults:  affect early sexual differentiation and neurological development.</a:t>
            </a:r>
            <a:endParaRPr lang="en-US" sz="2200" b="1" kern="1200" dirty="0">
              <a:solidFill>
                <a:schemeClr val="accent1"/>
              </a:solidFill>
              <a:latin typeface="+mn-lt"/>
            </a:endParaRPr>
          </a:p>
        </p:txBody>
      </p:sp>
      <p:sp>
        <p:nvSpPr>
          <p:cNvPr id="5" name="TextBox 4"/>
          <p:cNvSpPr txBox="1"/>
          <p:nvPr/>
        </p:nvSpPr>
        <p:spPr>
          <a:xfrm>
            <a:off x="248920" y="328506"/>
            <a:ext cx="8605520" cy="584776"/>
          </a:xfrm>
          <a:prstGeom prst="rect">
            <a:avLst/>
          </a:prstGeom>
          <a:noFill/>
          <a:ln>
            <a:noFill/>
          </a:ln>
        </p:spPr>
        <p:txBody>
          <a:bodyPr wrap="square" rtlCol="0">
            <a:spAutoFit/>
          </a:bodyPr>
          <a:lstStyle/>
          <a:p>
            <a:pPr algn="ctr"/>
            <a:r>
              <a:rPr lang="en-US" sz="3200" dirty="0" smtClean="0">
                <a:solidFill>
                  <a:srgbClr val="81004E"/>
                </a:solidFill>
                <a:effectLst>
                  <a:outerShdw blurRad="50800" dist="38100" dir="2700000" algn="tl" rotWithShape="0">
                    <a:srgbClr val="000000">
                      <a:alpha val="43000"/>
                    </a:srgbClr>
                  </a:outerShdw>
                </a:effectLst>
                <a:cs typeface="Calibri"/>
              </a:rPr>
              <a:t>Basic Facts about Plastics</a:t>
            </a:r>
            <a:endParaRPr lang="en-US" sz="3200" dirty="0">
              <a:solidFill>
                <a:srgbClr val="81004E"/>
              </a:solidFill>
              <a:effectLst>
                <a:outerShdw blurRad="50800" dist="38100" dir="2700000" algn="tl" rotWithShape="0">
                  <a:srgbClr val="000000">
                    <a:alpha val="43000"/>
                  </a:srgbClr>
                </a:outerShdw>
              </a:effectLst>
              <a:cs typeface="Calibri"/>
            </a:endParaRPr>
          </a:p>
        </p:txBody>
      </p:sp>
    </p:spTree>
    <p:extLst>
      <p:ext uri="{BB962C8B-B14F-4D97-AF65-F5344CB8AC3E}">
        <p14:creationId xmlns:p14="http://schemas.microsoft.com/office/powerpoint/2010/main" val="24878236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1741"/>
          </a:xfrm>
        </p:spPr>
        <p:txBody>
          <a:bodyPr>
            <a:normAutofit/>
          </a:bodyPr>
          <a:lstStyle/>
          <a:p>
            <a:pPr algn="ctr"/>
            <a:r>
              <a:rPr lang="en-US" sz="3400" dirty="0" smtClean="0">
                <a:latin typeface="Calibri headings"/>
                <a:cs typeface="Calibri headings"/>
              </a:rPr>
              <a:t>What is at risk?</a:t>
            </a:r>
            <a:endParaRPr lang="en-US" sz="3400" dirty="0">
              <a:latin typeface="Calibri headings"/>
              <a:cs typeface="Calibri headings"/>
            </a:endParaRPr>
          </a:p>
        </p:txBody>
      </p:sp>
      <p:pic>
        <p:nvPicPr>
          <p:cNvPr id="9" name="Picture 8" descr="si144-04-under-sea-ic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314" y="329679"/>
            <a:ext cx="2273498" cy="1481619"/>
          </a:xfrm>
          <a:prstGeom prst="rect">
            <a:avLst/>
          </a:prstGeom>
        </p:spPr>
      </p:pic>
      <p:pic>
        <p:nvPicPr>
          <p:cNvPr id="11" name="Picture 10" descr="JohnWeller011_Pengs_huntin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2371" y="328409"/>
            <a:ext cx="2206295" cy="1470863"/>
          </a:xfrm>
          <a:prstGeom prst="rect">
            <a:avLst/>
          </a:prstGeom>
        </p:spPr>
      </p:pic>
      <p:sp>
        <p:nvSpPr>
          <p:cNvPr id="13" name="TextBox 12"/>
          <p:cNvSpPr txBox="1"/>
          <p:nvPr/>
        </p:nvSpPr>
        <p:spPr>
          <a:xfrm>
            <a:off x="2650067" y="1193802"/>
            <a:ext cx="3776133" cy="830997"/>
          </a:xfrm>
          <a:prstGeom prst="rect">
            <a:avLst/>
          </a:prstGeom>
          <a:noFill/>
        </p:spPr>
        <p:txBody>
          <a:bodyPr wrap="square" rtlCol="0">
            <a:spAutoFit/>
          </a:bodyPr>
          <a:lstStyle/>
          <a:p>
            <a:pPr algn="ctr"/>
            <a:r>
              <a:rPr lang="en-US" sz="2400" dirty="0" smtClean="0"/>
              <a:t>Plastics released to the environment serve as</a:t>
            </a:r>
            <a:endParaRPr lang="en-US" sz="2400" dirty="0"/>
          </a:p>
        </p:txBody>
      </p:sp>
      <p:sp>
        <p:nvSpPr>
          <p:cNvPr id="14" name="TextBox 13"/>
          <p:cNvSpPr txBox="1"/>
          <p:nvPr/>
        </p:nvSpPr>
        <p:spPr>
          <a:xfrm>
            <a:off x="228601" y="5012266"/>
            <a:ext cx="8661400" cy="1323439"/>
          </a:xfrm>
          <a:prstGeom prst="rect">
            <a:avLst/>
          </a:prstGeom>
          <a:noFill/>
        </p:spPr>
        <p:txBody>
          <a:bodyPr wrap="square" rtlCol="0">
            <a:spAutoFit/>
          </a:bodyPr>
          <a:lstStyle/>
          <a:p>
            <a:pPr marL="342900" indent="-342900">
              <a:spcAft>
                <a:spcPts val="1200"/>
              </a:spcAft>
              <a:buAutoNum type="alphaUcPeriod" startAt="3"/>
            </a:pPr>
            <a:r>
              <a:rPr lang="en-US" dirty="0" smtClean="0"/>
              <a:t>The extra 33B tons of plastic on the planet by 2050 raises concerns about habitats where plastics in sediments exceed 5% by mass (Browne et al., 2013).</a:t>
            </a:r>
          </a:p>
          <a:p>
            <a:pPr marL="342900" indent="-342900">
              <a:buAutoNum type="alphaUcPeriod" startAt="3"/>
            </a:pPr>
            <a:r>
              <a:rPr lang="en-US" dirty="0" smtClean="0"/>
              <a:t>Both pollutants and additives damage the immune system which is more subject to:</a:t>
            </a:r>
          </a:p>
          <a:p>
            <a:pPr lvl="1"/>
            <a:r>
              <a:rPr lang="en-US" sz="1600" dirty="0" smtClean="0"/>
              <a:t>       1.  Oxidative stress;      2. Reduced Feeding;      3. Immune dysfunction;      4. Mortality.</a:t>
            </a:r>
          </a:p>
        </p:txBody>
      </p:sp>
      <p:pic>
        <p:nvPicPr>
          <p:cNvPr id="16" name="Content Placeholder 15" descr="Screen Shot 2019-12-25 at 3.53.22 PM.png"/>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2958025" y="2853267"/>
            <a:ext cx="2867041" cy="1862666"/>
          </a:xfrm>
        </p:spPr>
      </p:pic>
      <p:sp>
        <p:nvSpPr>
          <p:cNvPr id="3" name="TextBox 2"/>
          <p:cNvSpPr txBox="1"/>
          <p:nvPr/>
        </p:nvSpPr>
        <p:spPr>
          <a:xfrm>
            <a:off x="190463" y="1862667"/>
            <a:ext cx="8691069" cy="1107996"/>
          </a:xfrm>
          <a:prstGeom prst="rect">
            <a:avLst/>
          </a:prstGeom>
          <a:noFill/>
        </p:spPr>
        <p:txBody>
          <a:bodyPr wrap="square" rtlCol="0">
            <a:spAutoFit/>
          </a:bodyPr>
          <a:lstStyle/>
          <a:p>
            <a:pPr algn="ctr"/>
            <a:r>
              <a:rPr lang="en-US" sz="2400" dirty="0"/>
              <a:t>carriers of organic contaminants to life.   </a:t>
            </a:r>
            <a:r>
              <a:rPr lang="en-US" sz="2400" u="sng" dirty="0"/>
              <a:t>This </a:t>
            </a:r>
            <a:r>
              <a:rPr lang="en-US" sz="2400" u="sng" dirty="0" smtClean="0"/>
              <a:t>pollution </a:t>
            </a:r>
            <a:r>
              <a:rPr lang="en-US" sz="2400" i="1" u="sng" dirty="0"/>
              <a:t>and</a:t>
            </a:r>
            <a:r>
              <a:rPr lang="en-US" sz="2400" u="sng" dirty="0"/>
              <a:t> </a:t>
            </a:r>
            <a:r>
              <a:rPr lang="en-US" sz="2400" u="sng" dirty="0" smtClean="0"/>
              <a:t>plastic </a:t>
            </a:r>
            <a:r>
              <a:rPr lang="en-US" sz="2400" u="sng" dirty="0"/>
              <a:t>additives are transported to animals</a:t>
            </a:r>
            <a:r>
              <a:rPr lang="en-US" sz="2400" dirty="0"/>
              <a:t>.</a:t>
            </a:r>
          </a:p>
          <a:p>
            <a:endParaRPr lang="en-US" dirty="0"/>
          </a:p>
        </p:txBody>
      </p:sp>
      <p:sp>
        <p:nvSpPr>
          <p:cNvPr id="5" name="TextBox 4"/>
          <p:cNvSpPr txBox="1"/>
          <p:nvPr/>
        </p:nvSpPr>
        <p:spPr>
          <a:xfrm>
            <a:off x="211666" y="2658533"/>
            <a:ext cx="2836333" cy="2308324"/>
          </a:xfrm>
          <a:prstGeom prst="rect">
            <a:avLst/>
          </a:prstGeom>
          <a:noFill/>
        </p:spPr>
        <p:txBody>
          <a:bodyPr wrap="square" rtlCol="0">
            <a:spAutoFit/>
          </a:bodyPr>
          <a:lstStyle/>
          <a:p>
            <a:r>
              <a:rPr lang="en-US" dirty="0" smtClean="0"/>
              <a:t>A.  </a:t>
            </a:r>
            <a:r>
              <a:rPr lang="en-US" dirty="0"/>
              <a:t>M</a:t>
            </a:r>
            <a:r>
              <a:rPr lang="en-US" dirty="0" smtClean="0"/>
              <a:t>olecular sizes </a:t>
            </a:r>
            <a:r>
              <a:rPr lang="en-US" dirty="0"/>
              <a:t>of synthetic polymers are too large to pass through the cell membrane.  But, </a:t>
            </a:r>
            <a:r>
              <a:rPr lang="en-US" dirty="0" smtClean="0"/>
              <a:t>toxic chemicals attached to plastics </a:t>
            </a:r>
            <a:r>
              <a:rPr lang="en-US" dirty="0"/>
              <a:t>are of smaller </a:t>
            </a:r>
            <a:r>
              <a:rPr lang="en-US" dirty="0" smtClean="0"/>
              <a:t>sizes that can </a:t>
            </a:r>
            <a:r>
              <a:rPr lang="en-US" dirty="0"/>
              <a:t>penetrate into </a:t>
            </a:r>
            <a:r>
              <a:rPr lang="en-US" dirty="0" smtClean="0"/>
              <a:t>cells, cross BBB or placenta.</a:t>
            </a:r>
            <a:endParaRPr lang="en-US" dirty="0"/>
          </a:p>
        </p:txBody>
      </p:sp>
      <p:sp>
        <p:nvSpPr>
          <p:cNvPr id="6" name="TextBox 5"/>
          <p:cNvSpPr txBox="1"/>
          <p:nvPr/>
        </p:nvSpPr>
        <p:spPr>
          <a:xfrm>
            <a:off x="5816600" y="2667000"/>
            <a:ext cx="3327400" cy="2308324"/>
          </a:xfrm>
          <a:prstGeom prst="rect">
            <a:avLst/>
          </a:prstGeom>
          <a:noFill/>
        </p:spPr>
        <p:txBody>
          <a:bodyPr wrap="square" rtlCol="0">
            <a:spAutoFit/>
          </a:bodyPr>
          <a:lstStyle/>
          <a:p>
            <a:r>
              <a:rPr lang="en-US" dirty="0" smtClean="0"/>
              <a:t>B.  Plastic </a:t>
            </a:r>
            <a:r>
              <a:rPr lang="en-US" dirty="0"/>
              <a:t>additives (e.g., flame retardant, antimicrobial) leach from plastic and transfer to the tissues of </a:t>
            </a:r>
            <a:r>
              <a:rPr lang="en-US" dirty="0" smtClean="0"/>
              <a:t>animals.  </a:t>
            </a:r>
            <a:r>
              <a:rPr lang="en-US" dirty="0"/>
              <a:t>More dense plastics accumulate in sediment where they are eaten by </a:t>
            </a:r>
            <a:r>
              <a:rPr lang="en-US" dirty="0" smtClean="0"/>
              <a:t>aquatic species (e.g., lugworms, eaten by fish).</a:t>
            </a:r>
            <a:endParaRPr lang="en-US" dirty="0"/>
          </a:p>
        </p:txBody>
      </p:sp>
    </p:spTree>
    <p:extLst>
      <p:ext uri="{BB962C8B-B14F-4D97-AF65-F5344CB8AC3E}">
        <p14:creationId xmlns:p14="http://schemas.microsoft.com/office/powerpoint/2010/main" val="35296706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136526"/>
            <a:ext cx="7886700" cy="887941"/>
          </a:xfrm>
        </p:spPr>
        <p:txBody>
          <a:bodyPr/>
          <a:lstStyle/>
          <a:p>
            <a:pPr algn="ctr"/>
            <a:r>
              <a:rPr lang="en-US" dirty="0" smtClean="0">
                <a:latin typeface="+mn-lt"/>
              </a:rPr>
              <a:t>Can plastics cause diseases?</a:t>
            </a:r>
            <a:endParaRPr lang="en-US" dirty="0">
              <a:latin typeface="+mn-lt"/>
            </a:endParaRPr>
          </a:p>
        </p:txBody>
      </p:sp>
      <p:sp>
        <p:nvSpPr>
          <p:cNvPr id="3" name="Content Placeholder 2"/>
          <p:cNvSpPr>
            <a:spLocks noGrp="1"/>
          </p:cNvSpPr>
          <p:nvPr>
            <p:ph idx="1"/>
          </p:nvPr>
        </p:nvSpPr>
        <p:spPr>
          <a:xfrm>
            <a:off x="186267" y="914401"/>
            <a:ext cx="8763000" cy="5740400"/>
          </a:xfrm>
        </p:spPr>
        <p:txBody>
          <a:bodyPr>
            <a:normAutofit fontScale="92500" lnSpcReduction="20000"/>
          </a:bodyPr>
          <a:lstStyle/>
          <a:p>
            <a:pPr>
              <a:spcBef>
                <a:spcPts val="1200"/>
              </a:spcBef>
            </a:pPr>
            <a:r>
              <a:rPr lang="en-US" sz="2300" dirty="0" err="1"/>
              <a:t>Bisphenol</a:t>
            </a:r>
            <a:r>
              <a:rPr lang="en-US" sz="2300" dirty="0"/>
              <a:t> </a:t>
            </a:r>
            <a:r>
              <a:rPr lang="en-US" sz="2300" dirty="0" smtClean="0"/>
              <a:t>A (BPA) – used in polycarbonate plastics often in containers to store food and beverages such as water bottles; and in epoxy resins that coat the inside of metal products such as food cans, bottle tops, water supply lines, some dental sealants and composites </a:t>
            </a:r>
            <a:r>
              <a:rPr lang="en-US" sz="2300" dirty="0" smtClean="0">
                <a:solidFill>
                  <a:srgbClr val="9E1D12"/>
                </a:solidFill>
              </a:rPr>
              <a:t>– kidney disease, diabetes II, autism, ADHD, Alzheimer’s Dis, Parkinson’s Dis</a:t>
            </a:r>
            <a:r>
              <a:rPr lang="en-US" sz="2300" dirty="0" smtClean="0"/>
              <a:t>. </a:t>
            </a:r>
            <a:r>
              <a:rPr lang="en-US" sz="1700" dirty="0"/>
              <a:t>(</a:t>
            </a:r>
            <a:r>
              <a:rPr lang="en-US" sz="1700" dirty="0" err="1"/>
              <a:t>Zeliger</a:t>
            </a:r>
            <a:r>
              <a:rPr lang="en-US" sz="1700" dirty="0"/>
              <a:t> 2013)</a:t>
            </a:r>
            <a:endParaRPr lang="en-US" sz="1700" dirty="0" smtClean="0"/>
          </a:p>
          <a:p>
            <a:pPr>
              <a:spcBef>
                <a:spcPts val="1200"/>
              </a:spcBef>
            </a:pPr>
            <a:r>
              <a:rPr lang="en-US" sz="2300" dirty="0" smtClean="0"/>
              <a:t>Phthalates – added to plastics to increase flexibility, transparency, durability, longevity, especially to soften polyvinyl chloride – </a:t>
            </a:r>
            <a:r>
              <a:rPr lang="en-US" sz="2300" dirty="0" smtClean="0">
                <a:solidFill>
                  <a:srgbClr val="9E1D12"/>
                </a:solidFill>
              </a:rPr>
              <a:t>diabetes II, cardiovascular dis, hypertension, sexual organs, thyroid, </a:t>
            </a:r>
            <a:r>
              <a:rPr lang="en-US" sz="2300" dirty="0" err="1" smtClean="0">
                <a:solidFill>
                  <a:srgbClr val="9E1D12"/>
                </a:solidFill>
              </a:rPr>
              <a:t>etc</a:t>
            </a:r>
            <a:r>
              <a:rPr lang="en-US" sz="2300" dirty="0" smtClean="0">
                <a:solidFill>
                  <a:srgbClr val="9E1D12"/>
                </a:solidFill>
              </a:rPr>
              <a:t> </a:t>
            </a:r>
            <a:r>
              <a:rPr lang="en-US" sz="1700" dirty="0" smtClean="0"/>
              <a:t>(CDC)</a:t>
            </a:r>
          </a:p>
          <a:p>
            <a:pPr marL="169863" lvl="1" indent="-169863">
              <a:spcBef>
                <a:spcPts val="1200"/>
              </a:spcBef>
            </a:pPr>
            <a:r>
              <a:rPr lang="en-US" sz="2300" dirty="0"/>
              <a:t>Persistent Organic Pollutants (POPs) remain in adipose tissue up to 30+ </a:t>
            </a:r>
            <a:r>
              <a:rPr lang="en-US" sz="2300" dirty="0" err="1" smtClean="0"/>
              <a:t>ys</a:t>
            </a:r>
            <a:r>
              <a:rPr lang="en-US" sz="2300" dirty="0" smtClean="0"/>
              <a:t> – </a:t>
            </a:r>
            <a:r>
              <a:rPr lang="en-US" sz="2300" dirty="0" smtClean="0">
                <a:solidFill>
                  <a:srgbClr val="9E1D12"/>
                </a:solidFill>
              </a:rPr>
              <a:t>cancer, immune system suppression, cognitive and neurobehavioral </a:t>
            </a:r>
            <a:r>
              <a:rPr lang="en-US" sz="2300" dirty="0" err="1" smtClean="0">
                <a:solidFill>
                  <a:srgbClr val="9E1D12"/>
                </a:solidFill>
              </a:rPr>
              <a:t>fn</a:t>
            </a:r>
            <a:r>
              <a:rPr lang="en-US" sz="2300" dirty="0" smtClean="0">
                <a:solidFill>
                  <a:srgbClr val="9E1D12"/>
                </a:solidFill>
              </a:rPr>
              <a:t>, sex steroid and thyroid </a:t>
            </a:r>
            <a:r>
              <a:rPr lang="en-US" sz="2300" dirty="0" err="1" smtClean="0">
                <a:solidFill>
                  <a:srgbClr val="9E1D12"/>
                </a:solidFill>
              </a:rPr>
              <a:t>fn</a:t>
            </a:r>
            <a:r>
              <a:rPr lang="en-US" sz="2300" dirty="0" smtClean="0">
                <a:solidFill>
                  <a:srgbClr val="9E1D12"/>
                </a:solidFill>
              </a:rPr>
              <a:t>, hypertension, </a:t>
            </a:r>
            <a:r>
              <a:rPr lang="en-US" sz="2300" dirty="0" err="1" smtClean="0">
                <a:solidFill>
                  <a:srgbClr val="9E1D12"/>
                </a:solidFill>
              </a:rPr>
              <a:t>cardiovasc</a:t>
            </a:r>
            <a:r>
              <a:rPr lang="en-US" sz="2300" dirty="0" smtClean="0">
                <a:solidFill>
                  <a:srgbClr val="9E1D12"/>
                </a:solidFill>
              </a:rPr>
              <a:t>, diabetes </a:t>
            </a:r>
            <a:r>
              <a:rPr lang="en-US" sz="1700" dirty="0" smtClean="0">
                <a:solidFill>
                  <a:srgbClr val="000000"/>
                </a:solidFill>
              </a:rPr>
              <a:t>(Carpenter 2011)</a:t>
            </a:r>
            <a:endParaRPr lang="en-US" sz="1700" dirty="0">
              <a:solidFill>
                <a:srgbClr val="000000"/>
              </a:solidFill>
            </a:endParaRPr>
          </a:p>
          <a:p>
            <a:pPr marL="169863" lvl="1" indent="-169863">
              <a:spcBef>
                <a:spcPts val="1200"/>
              </a:spcBef>
            </a:pPr>
            <a:r>
              <a:rPr lang="en-US" sz="2300" dirty="0" err="1"/>
              <a:t>Polynuclear</a:t>
            </a:r>
            <a:r>
              <a:rPr lang="en-US" sz="2300" dirty="0"/>
              <a:t> aromatic  hydrocarbons (PAHs) – were in higher levels than virgin plastic debris suggesting produced during manufacturing </a:t>
            </a:r>
            <a:r>
              <a:rPr lang="en-US" sz="1700" dirty="0"/>
              <a:t>(Van A 2011)</a:t>
            </a:r>
          </a:p>
          <a:p>
            <a:pPr>
              <a:spcBef>
                <a:spcPts val="1200"/>
              </a:spcBef>
            </a:pPr>
            <a:r>
              <a:rPr lang="en-US" sz="2300" dirty="0" smtClean="0"/>
              <a:t>Lipophilic chemicals: Rates of diagnosis changed from 1990-2010 </a:t>
            </a:r>
            <a:r>
              <a:rPr lang="en-US" sz="1700" dirty="0" smtClean="0"/>
              <a:t>(</a:t>
            </a:r>
            <a:r>
              <a:rPr lang="en-US" sz="1700" dirty="0" err="1" smtClean="0"/>
              <a:t>Zeliger</a:t>
            </a:r>
            <a:r>
              <a:rPr lang="en-US" sz="1700" dirty="0" smtClean="0"/>
              <a:t> 2013)</a:t>
            </a:r>
            <a:r>
              <a:rPr lang="en-US" dirty="0" smtClean="0"/>
              <a:t>:</a:t>
            </a:r>
          </a:p>
          <a:p>
            <a:pPr lvl="1"/>
            <a:r>
              <a:rPr lang="en-US" dirty="0" smtClean="0">
                <a:solidFill>
                  <a:srgbClr val="9E1D12"/>
                </a:solidFill>
              </a:rPr>
              <a:t>Cognitive, neuropsychiatric, and behavioral disorders increased by &gt;37%</a:t>
            </a:r>
          </a:p>
          <a:p>
            <a:pPr lvl="1"/>
            <a:r>
              <a:rPr lang="en-US" dirty="0" smtClean="0">
                <a:solidFill>
                  <a:srgbClr val="9E1D12"/>
                </a:solidFill>
              </a:rPr>
              <a:t>Parkinson’s disease increased by 75%</a:t>
            </a:r>
          </a:p>
          <a:p>
            <a:pPr lvl="1"/>
            <a:r>
              <a:rPr lang="en-US" dirty="0" smtClean="0">
                <a:solidFill>
                  <a:srgbClr val="9E1D12"/>
                </a:solidFill>
              </a:rPr>
              <a:t>Alzheimer’s disease increased by 100%</a:t>
            </a:r>
          </a:p>
          <a:p>
            <a:pPr lvl="1"/>
            <a:r>
              <a:rPr lang="en-US" dirty="0" smtClean="0">
                <a:solidFill>
                  <a:srgbClr val="9E1D12"/>
                </a:solidFill>
              </a:rPr>
              <a:t>Autism increased by 30%</a:t>
            </a:r>
          </a:p>
          <a:p>
            <a:pPr lvl="1"/>
            <a:r>
              <a:rPr lang="en-US" dirty="0" smtClean="0">
                <a:solidFill>
                  <a:srgbClr val="9E1D12"/>
                </a:solidFill>
              </a:rPr>
              <a:t>ADHD increased by 16%</a:t>
            </a:r>
          </a:p>
          <a:p>
            <a:pPr lvl="1"/>
            <a:r>
              <a:rPr lang="en-US" dirty="0" smtClean="0">
                <a:solidFill>
                  <a:srgbClr val="9E1D12"/>
                </a:solidFill>
              </a:rPr>
              <a:t>Diabetes increased about 200%</a:t>
            </a:r>
          </a:p>
          <a:p>
            <a:pPr lvl="1"/>
            <a:r>
              <a:rPr lang="en-US" dirty="0" smtClean="0">
                <a:solidFill>
                  <a:srgbClr val="9E1D12"/>
                </a:solidFill>
              </a:rPr>
              <a:t>Cardiovascular disease</a:t>
            </a:r>
          </a:p>
        </p:txBody>
      </p:sp>
    </p:spTree>
    <p:extLst>
      <p:ext uri="{BB962C8B-B14F-4D97-AF65-F5344CB8AC3E}">
        <p14:creationId xmlns:p14="http://schemas.microsoft.com/office/powerpoint/2010/main" val="30396035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8650" y="973667"/>
            <a:ext cx="7886700" cy="5203296"/>
          </a:xfrm>
        </p:spPr>
        <p:txBody>
          <a:bodyPr>
            <a:normAutofit/>
          </a:bodyPr>
          <a:lstStyle/>
          <a:p>
            <a:pPr marL="0" indent="0" algn="ctr">
              <a:buNone/>
            </a:pPr>
            <a:r>
              <a:rPr lang="en-US" sz="3200" dirty="0" smtClean="0"/>
              <a:t>Can these diseases be averted?</a:t>
            </a:r>
          </a:p>
          <a:p>
            <a:pPr marL="0" indent="0" algn="ctr">
              <a:buNone/>
            </a:pPr>
            <a:endParaRPr lang="en-US" sz="3200" dirty="0" smtClean="0"/>
          </a:p>
          <a:p>
            <a:pPr marL="0" indent="0" algn="ctr">
              <a:buNone/>
            </a:pPr>
            <a:endParaRPr lang="en-US" sz="3200" dirty="0"/>
          </a:p>
          <a:p>
            <a:pPr marL="0" indent="0" algn="ctr">
              <a:buNone/>
            </a:pPr>
            <a:r>
              <a:rPr lang="en-US" sz="3200" dirty="0" smtClean="0"/>
              <a:t>World Health Org states that 24% of environmentally associated disease (known by publication in 2006) is caused by environmental exposures that can be averted.</a:t>
            </a:r>
            <a:endParaRPr lang="en-US" sz="3200" dirty="0"/>
          </a:p>
        </p:txBody>
      </p:sp>
    </p:spTree>
    <p:extLst>
      <p:ext uri="{BB962C8B-B14F-4D97-AF65-F5344CB8AC3E}">
        <p14:creationId xmlns:p14="http://schemas.microsoft.com/office/powerpoint/2010/main" val="33983645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2886074"/>
          </a:xfrm>
        </p:spPr>
        <p:txBody>
          <a:bodyPr/>
          <a:lstStyle/>
          <a:p>
            <a:pPr algn="ctr"/>
            <a:r>
              <a:rPr lang="en-US" dirty="0" smtClean="0">
                <a:latin typeface="Calibri"/>
                <a:cs typeface="Calibri"/>
              </a:rPr>
              <a:t>How are we exposed to plastics?</a:t>
            </a:r>
            <a:endParaRPr lang="en-US" dirty="0">
              <a:latin typeface="Calibri"/>
              <a:cs typeface="Calibri"/>
            </a:endParaRPr>
          </a:p>
        </p:txBody>
      </p:sp>
    </p:spTree>
    <p:extLst>
      <p:ext uri="{BB962C8B-B14F-4D97-AF65-F5344CB8AC3E}">
        <p14:creationId xmlns:p14="http://schemas.microsoft.com/office/powerpoint/2010/main" val="4014030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8927"/>
            <a:ext cx="7886700" cy="828674"/>
          </a:xfrm>
        </p:spPr>
        <p:txBody>
          <a:bodyPr/>
          <a:lstStyle/>
          <a:p>
            <a:r>
              <a:rPr lang="en-US" sz="3600" dirty="0" smtClean="0"/>
              <a:t>You know the problems of plastics</a:t>
            </a:r>
            <a:r>
              <a:rPr lang="en-US" dirty="0" smtClean="0"/>
              <a:t>…</a:t>
            </a:r>
            <a:endParaRPr lang="en-US" dirty="0"/>
          </a:p>
        </p:txBody>
      </p:sp>
      <p:sp>
        <p:nvSpPr>
          <p:cNvPr id="3" name="Content Placeholder 2"/>
          <p:cNvSpPr>
            <a:spLocks noGrp="1"/>
          </p:cNvSpPr>
          <p:nvPr>
            <p:ph idx="1"/>
          </p:nvPr>
        </p:nvSpPr>
        <p:spPr>
          <a:xfrm>
            <a:off x="372533" y="1213908"/>
            <a:ext cx="8509000" cy="5114926"/>
          </a:xfrm>
        </p:spPr>
        <p:txBody>
          <a:bodyPr>
            <a:noAutofit/>
          </a:bodyPr>
          <a:lstStyle/>
          <a:p>
            <a:pPr>
              <a:spcAft>
                <a:spcPts val="600"/>
              </a:spcAft>
            </a:pPr>
            <a:r>
              <a:rPr lang="en-US" sz="2200" dirty="0" smtClean="0"/>
              <a:t>From 1950-2017, only 9% were recycled world wide </a:t>
            </a:r>
            <a:r>
              <a:rPr lang="en-US" sz="1600" dirty="0" smtClean="0"/>
              <a:t>(National Geographic)</a:t>
            </a:r>
            <a:r>
              <a:rPr lang="en-US" sz="2200" dirty="0" smtClean="0"/>
              <a:t>.</a:t>
            </a:r>
          </a:p>
          <a:p>
            <a:pPr>
              <a:spcAft>
                <a:spcPts val="600"/>
              </a:spcAft>
            </a:pPr>
            <a:r>
              <a:rPr lang="en-US" sz="2200" dirty="0" smtClean="0"/>
              <a:t>In 2015, </a:t>
            </a:r>
            <a:r>
              <a:rPr lang="en-US" sz="2200" dirty="0" err="1" smtClean="0"/>
              <a:t>ab</a:t>
            </a:r>
            <a:r>
              <a:rPr lang="en-US" sz="2200" dirty="0" smtClean="0"/>
              <a:t> 55% of global plastic waste was discarded, 25% incinerated, 20% was recycled </a:t>
            </a:r>
            <a:r>
              <a:rPr lang="en-US" sz="1600" dirty="0" smtClean="0"/>
              <a:t>(U. Oxford)</a:t>
            </a:r>
            <a:r>
              <a:rPr lang="en-US" sz="2200" dirty="0" smtClean="0"/>
              <a:t>.</a:t>
            </a:r>
          </a:p>
          <a:p>
            <a:pPr>
              <a:spcAft>
                <a:spcPts val="600"/>
              </a:spcAft>
            </a:pPr>
            <a:r>
              <a:rPr lang="en-US" sz="2200" dirty="0" smtClean="0"/>
              <a:t>Developing economies have little capacity to recycle -almost 0%/yr.</a:t>
            </a:r>
          </a:p>
          <a:p>
            <a:pPr>
              <a:spcAft>
                <a:spcPts val="600"/>
              </a:spcAft>
            </a:pPr>
            <a:r>
              <a:rPr lang="en-US" sz="2200" dirty="0" smtClean="0">
                <a:cs typeface="Calibri"/>
              </a:rPr>
              <a:t>In China and Southeast Asia, 4 </a:t>
            </a:r>
            <a:r>
              <a:rPr lang="en-US" sz="2200" dirty="0">
                <a:cs typeface="Calibri"/>
              </a:rPr>
              <a:t>to 12 metric tons enters the oceans </a:t>
            </a:r>
            <a:r>
              <a:rPr lang="en-US" sz="2200" dirty="0" smtClean="0">
                <a:cs typeface="Calibri"/>
              </a:rPr>
              <a:t>every year by informal dumping and from streams/rivers.  </a:t>
            </a:r>
            <a:r>
              <a:rPr lang="en-US" sz="1600" dirty="0" smtClean="0">
                <a:cs typeface="Calibri"/>
              </a:rPr>
              <a:t>(</a:t>
            </a:r>
            <a:r>
              <a:rPr lang="en-US" sz="1600" dirty="0" err="1" smtClean="0">
                <a:cs typeface="Calibri"/>
              </a:rPr>
              <a:t>D’Am</a:t>
            </a:r>
            <a:r>
              <a:rPr lang="en-US" sz="1600" dirty="0" err="1" smtClean="0">
                <a:solidFill>
                  <a:srgbClr val="000000"/>
                </a:solidFill>
                <a:cs typeface="Calibri"/>
              </a:rPr>
              <a:t>bri</a:t>
            </a:r>
            <a:r>
              <a:rPr lang="fr-FR" sz="1600" dirty="0" smtClean="0">
                <a:solidFill>
                  <a:srgbClr val="000000"/>
                </a:solidFill>
              </a:rPr>
              <a:t>ères, </a:t>
            </a:r>
            <a:r>
              <a:rPr lang="en-US" sz="1600" u="sng" dirty="0" smtClean="0">
                <a:cs typeface="Calibri"/>
              </a:rPr>
              <a:t>Field Actions </a:t>
            </a:r>
            <a:r>
              <a:rPr lang="en-US" sz="1600" u="sng" dirty="0" err="1" smtClean="0">
                <a:cs typeface="Calibri"/>
              </a:rPr>
              <a:t>Sci</a:t>
            </a:r>
            <a:r>
              <a:rPr lang="en-US" sz="1600" u="sng" dirty="0" smtClean="0">
                <a:cs typeface="Calibri"/>
              </a:rPr>
              <a:t> Rep </a:t>
            </a:r>
            <a:r>
              <a:rPr lang="en-US" sz="1600" dirty="0" smtClean="0">
                <a:cs typeface="Calibri"/>
              </a:rPr>
              <a:t>2019)</a:t>
            </a:r>
            <a:r>
              <a:rPr lang="en-US" sz="2200" dirty="0" smtClean="0">
                <a:solidFill>
                  <a:srgbClr val="0000FF"/>
                </a:solidFill>
                <a:cs typeface="Calibri"/>
              </a:rPr>
              <a:t>.  How much are </a:t>
            </a:r>
            <a:r>
              <a:rPr lang="en-US" sz="2200" i="1" dirty="0" smtClean="0">
                <a:solidFill>
                  <a:srgbClr val="0000FF"/>
                </a:solidFill>
                <a:cs typeface="Calibri"/>
              </a:rPr>
              <a:t>WE </a:t>
            </a:r>
            <a:r>
              <a:rPr lang="en-US" sz="2200" dirty="0" smtClean="0">
                <a:solidFill>
                  <a:srgbClr val="0000FF"/>
                </a:solidFill>
                <a:cs typeface="Calibri"/>
              </a:rPr>
              <a:t>responsible for dumping in the rivers/oceans?</a:t>
            </a:r>
          </a:p>
          <a:p>
            <a:pPr>
              <a:spcAft>
                <a:spcPts val="600"/>
              </a:spcAft>
            </a:pPr>
            <a:r>
              <a:rPr lang="en-US" sz="2200" dirty="0" smtClean="0">
                <a:cs typeface="Calibri"/>
              </a:rPr>
              <a:t>The high demand for plastics in Asia led to exportation to Asia from other continents.  China and increasing number of Southeast Asian countries are banning post-consumer plastic importation.</a:t>
            </a:r>
          </a:p>
          <a:p>
            <a:pPr>
              <a:spcAft>
                <a:spcPts val="600"/>
              </a:spcAft>
            </a:pPr>
            <a:r>
              <a:rPr lang="en-US" sz="2200" dirty="0"/>
              <a:t>The production of ‘</a:t>
            </a:r>
            <a:r>
              <a:rPr lang="en-US" sz="2200" dirty="0" err="1"/>
              <a:t>bioplastics</a:t>
            </a:r>
            <a:r>
              <a:rPr lang="en-US" sz="2200" dirty="0"/>
              <a:t>’ is about 1% of global plastics </a:t>
            </a:r>
            <a:r>
              <a:rPr lang="en-US" sz="1600" dirty="0"/>
              <a:t>(U. Oxford)</a:t>
            </a:r>
            <a:r>
              <a:rPr lang="en-US" sz="2200" dirty="0"/>
              <a:t>.  M</a:t>
            </a:r>
            <a:r>
              <a:rPr lang="en-US" sz="2200" dirty="0" smtClean="0"/>
              <a:t>ust </a:t>
            </a:r>
            <a:r>
              <a:rPr lang="en-US" sz="2200" dirty="0"/>
              <a:t>be biodegraded with high heat by special </a:t>
            </a:r>
            <a:r>
              <a:rPr lang="en-US" sz="2200" dirty="0" smtClean="0"/>
              <a:t>facilities, </a:t>
            </a:r>
            <a:r>
              <a:rPr lang="en-US" sz="2200" dirty="0" err="1" smtClean="0"/>
              <a:t>uv</a:t>
            </a:r>
            <a:r>
              <a:rPr lang="en-US" sz="2200" dirty="0" smtClean="0"/>
              <a:t> &amp; moisture.</a:t>
            </a:r>
            <a:endParaRPr lang="en-US" sz="2200" dirty="0"/>
          </a:p>
        </p:txBody>
      </p:sp>
    </p:spTree>
    <p:extLst>
      <p:ext uri="{BB962C8B-B14F-4D97-AF65-F5344CB8AC3E}">
        <p14:creationId xmlns:p14="http://schemas.microsoft.com/office/powerpoint/2010/main" val="28918605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0" y="136526"/>
            <a:ext cx="7203017" cy="837141"/>
          </a:xfrm>
        </p:spPr>
        <p:txBody>
          <a:bodyPr>
            <a:normAutofit/>
          </a:bodyPr>
          <a:lstStyle/>
          <a:p>
            <a:pPr algn="ctr"/>
            <a:r>
              <a:rPr lang="en-US" b="1" dirty="0"/>
              <a:t>P</a:t>
            </a:r>
            <a:r>
              <a:rPr lang="en-US" b="1" dirty="0" smtClean="0"/>
              <a:t>lastics adsorb contaminants</a:t>
            </a:r>
            <a:endParaRPr lang="en-US" b="1" dirty="0"/>
          </a:p>
        </p:txBody>
      </p:sp>
      <p:sp>
        <p:nvSpPr>
          <p:cNvPr id="3" name="Content Placeholder 2"/>
          <p:cNvSpPr>
            <a:spLocks noGrp="1"/>
          </p:cNvSpPr>
          <p:nvPr>
            <p:ph idx="1"/>
          </p:nvPr>
        </p:nvSpPr>
        <p:spPr>
          <a:xfrm>
            <a:off x="323850" y="931333"/>
            <a:ext cx="7886700" cy="2853266"/>
          </a:xfrm>
        </p:spPr>
        <p:txBody>
          <a:bodyPr>
            <a:normAutofit fontScale="92500" lnSpcReduction="10000"/>
          </a:bodyPr>
          <a:lstStyle/>
          <a:p>
            <a:pPr marL="342900" lvl="1" indent="0">
              <a:buNone/>
            </a:pPr>
            <a:r>
              <a:rPr lang="en-US" dirty="0" smtClean="0"/>
              <a:t>CONTAMINANTS</a:t>
            </a:r>
          </a:p>
          <a:p>
            <a:pPr marL="228600" indent="-228600"/>
            <a:r>
              <a:rPr lang="en-US" sz="2600" dirty="0" smtClean="0"/>
              <a:t>Plastic debris in the water attach with chemicals, like:</a:t>
            </a:r>
          </a:p>
          <a:p>
            <a:pPr marL="576263" lvl="1" indent="-233363">
              <a:buFont typeface="+mj-lt"/>
              <a:buAutoNum type="alphaUcPeriod"/>
            </a:pPr>
            <a:r>
              <a:rPr lang="en-US" sz="1900" dirty="0" smtClean="0">
                <a:solidFill>
                  <a:srgbClr val="FF0000"/>
                </a:solidFill>
              </a:rPr>
              <a:t>PCBs – polychlorinated biphenyls</a:t>
            </a:r>
          </a:p>
          <a:p>
            <a:pPr marL="576263" lvl="1" indent="-233363">
              <a:buFont typeface="+mj-lt"/>
              <a:buAutoNum type="alphaUcPeriod"/>
            </a:pPr>
            <a:r>
              <a:rPr lang="en-US" sz="1900" dirty="0" smtClean="0">
                <a:solidFill>
                  <a:srgbClr val="008000"/>
                </a:solidFill>
              </a:rPr>
              <a:t>PAH – polycyclic aromatic hydrocarbons</a:t>
            </a:r>
          </a:p>
          <a:p>
            <a:pPr marL="576263" lvl="1" indent="-233363">
              <a:buFont typeface="+mj-lt"/>
              <a:buAutoNum type="alphaUcPeriod"/>
            </a:pPr>
            <a:r>
              <a:rPr lang="en-US" sz="1900" dirty="0" smtClean="0">
                <a:solidFill>
                  <a:srgbClr val="0000FF"/>
                </a:solidFill>
              </a:rPr>
              <a:t>Petroleum hydrocarbons </a:t>
            </a:r>
          </a:p>
          <a:p>
            <a:pPr marL="576263" lvl="1" indent="-233363">
              <a:buFont typeface="+mj-lt"/>
              <a:buAutoNum type="alphaUcPeriod"/>
            </a:pPr>
            <a:r>
              <a:rPr lang="en-US" sz="1900" dirty="0" err="1" smtClean="0"/>
              <a:t>Organochlorine</a:t>
            </a:r>
            <a:r>
              <a:rPr lang="en-US" sz="1900" dirty="0" smtClean="0"/>
              <a:t> pesticides and solvents</a:t>
            </a:r>
          </a:p>
          <a:p>
            <a:pPr marL="576263" lvl="1" indent="-233363">
              <a:buFont typeface="+mj-lt"/>
              <a:buAutoNum type="alphaUcPeriod"/>
            </a:pPr>
            <a:r>
              <a:rPr lang="en-US" sz="1900" dirty="0" err="1" smtClean="0">
                <a:solidFill>
                  <a:srgbClr val="81004E"/>
                </a:solidFill>
              </a:rPr>
              <a:t>Polybrominated</a:t>
            </a:r>
            <a:r>
              <a:rPr lang="en-US" sz="1900" dirty="0" smtClean="0">
                <a:solidFill>
                  <a:srgbClr val="81004E"/>
                </a:solidFill>
              </a:rPr>
              <a:t> </a:t>
            </a:r>
            <a:r>
              <a:rPr lang="en-US" sz="1900" dirty="0" err="1" smtClean="0">
                <a:solidFill>
                  <a:srgbClr val="81004E"/>
                </a:solidFill>
              </a:rPr>
              <a:t>diphenylethers</a:t>
            </a:r>
            <a:endParaRPr lang="en-US" sz="1900" dirty="0" smtClean="0">
              <a:solidFill>
                <a:srgbClr val="81004E"/>
              </a:solidFill>
            </a:endParaRPr>
          </a:p>
          <a:p>
            <a:pPr marL="576263" lvl="1" indent="-233363">
              <a:buFont typeface="+mj-lt"/>
              <a:buAutoNum type="alphaUcPeriod"/>
            </a:pPr>
            <a:r>
              <a:rPr lang="en-US" sz="1900" dirty="0" err="1" smtClean="0">
                <a:solidFill>
                  <a:srgbClr val="FF6600"/>
                </a:solidFill>
              </a:rPr>
              <a:t>Alkylphenols</a:t>
            </a:r>
            <a:r>
              <a:rPr lang="en-US" sz="1900" dirty="0" smtClean="0">
                <a:solidFill>
                  <a:srgbClr val="FF6600"/>
                </a:solidFill>
              </a:rPr>
              <a:t> and </a:t>
            </a:r>
            <a:r>
              <a:rPr lang="en-US" sz="1900" dirty="0" err="1" smtClean="0">
                <a:solidFill>
                  <a:srgbClr val="FF6600"/>
                </a:solidFill>
              </a:rPr>
              <a:t>bisphenol</a:t>
            </a:r>
            <a:r>
              <a:rPr lang="en-US" sz="1900" dirty="0" smtClean="0">
                <a:solidFill>
                  <a:srgbClr val="FF6600"/>
                </a:solidFill>
              </a:rPr>
              <a:t> A (BPA)</a:t>
            </a:r>
          </a:p>
          <a:p>
            <a:pPr lvl="1"/>
            <a:endParaRPr lang="en-US" sz="1900" dirty="0"/>
          </a:p>
          <a:p>
            <a:pPr lvl="1"/>
            <a:r>
              <a:rPr lang="en-US" sz="1900" b="1" dirty="0" smtClean="0">
                <a:solidFill>
                  <a:srgbClr val="FF6600"/>
                </a:solidFill>
              </a:rPr>
              <a:t>SEE EPA’s </a:t>
            </a:r>
            <a:r>
              <a:rPr lang="en-US" sz="1900" b="1" dirty="0" err="1" smtClean="0">
                <a:solidFill>
                  <a:srgbClr val="FF6600"/>
                </a:solidFill>
              </a:rPr>
              <a:t>Tox</a:t>
            </a:r>
            <a:r>
              <a:rPr lang="en-US" sz="1900" b="1" dirty="0" smtClean="0">
                <a:solidFill>
                  <a:srgbClr val="FF6600"/>
                </a:solidFill>
              </a:rPr>
              <a:t> Town site for more info.</a:t>
            </a:r>
          </a:p>
        </p:txBody>
      </p:sp>
      <p:sp>
        <p:nvSpPr>
          <p:cNvPr id="4" name="TextBox 3"/>
          <p:cNvSpPr txBox="1"/>
          <p:nvPr/>
        </p:nvSpPr>
        <p:spPr>
          <a:xfrm>
            <a:off x="313266" y="4089400"/>
            <a:ext cx="8195734" cy="1012072"/>
          </a:xfrm>
          <a:prstGeom prst="rect">
            <a:avLst/>
          </a:prstGeom>
          <a:noFill/>
        </p:spPr>
        <p:txBody>
          <a:bodyPr wrap="square" rtlCol="0">
            <a:spAutoFit/>
          </a:bodyPr>
          <a:lstStyle/>
          <a:p>
            <a:pPr marL="0" lvl="1" indent="287338"/>
            <a:r>
              <a:rPr lang="en-US" dirty="0" smtClean="0"/>
              <a:t> PLASTICS</a:t>
            </a:r>
            <a:endParaRPr lang="en-US" dirty="0"/>
          </a:p>
          <a:p>
            <a:pPr marL="228600" indent="-228600">
              <a:lnSpc>
                <a:spcPct val="80000"/>
              </a:lnSpc>
              <a:spcBef>
                <a:spcPts val="750"/>
              </a:spcBef>
              <a:buFont typeface="Arial"/>
              <a:buChar char="•"/>
            </a:pPr>
            <a:r>
              <a:rPr lang="en-US" sz="2200" dirty="0" smtClean="0"/>
              <a:t>Polyethylene accumulates more organic contaminants than other plastics.  It is the most popular plastic in the world.</a:t>
            </a:r>
          </a:p>
        </p:txBody>
      </p:sp>
      <p:pic>
        <p:nvPicPr>
          <p:cNvPr id="12" name="Picture 11" descr="Screen Shot 2019-12-28 at 2.24.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0366" y="5155431"/>
            <a:ext cx="2167467" cy="1502522"/>
          </a:xfrm>
          <a:prstGeom prst="rect">
            <a:avLst/>
          </a:prstGeom>
        </p:spPr>
      </p:pic>
      <p:pic>
        <p:nvPicPr>
          <p:cNvPr id="13" name="Picture 12" descr="Screen Shot 2019-12-28 at 2.24.39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2567" y="5136052"/>
            <a:ext cx="1938865" cy="1535682"/>
          </a:xfrm>
          <a:prstGeom prst="rect">
            <a:avLst/>
          </a:prstGeom>
        </p:spPr>
      </p:pic>
      <p:pic>
        <p:nvPicPr>
          <p:cNvPr id="14" name="Picture 13" descr="Screen Shot 2019-12-28 at 2.25.32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4934" y="5017831"/>
            <a:ext cx="1845735" cy="1679303"/>
          </a:xfrm>
          <a:prstGeom prst="rect">
            <a:avLst/>
          </a:prstGeom>
        </p:spPr>
      </p:pic>
      <p:pic>
        <p:nvPicPr>
          <p:cNvPr id="15" name="Picture 14" descr="Screen Shot 2019-12-28 at 2.34.40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5968" y="5099954"/>
            <a:ext cx="2252132" cy="1504046"/>
          </a:xfrm>
          <a:prstGeom prst="rect">
            <a:avLst/>
          </a:prstGeom>
        </p:spPr>
      </p:pic>
      <p:grpSp>
        <p:nvGrpSpPr>
          <p:cNvPr id="20" name="Group 19"/>
          <p:cNvGrpSpPr/>
          <p:nvPr/>
        </p:nvGrpSpPr>
        <p:grpSpPr>
          <a:xfrm>
            <a:off x="7269419" y="702733"/>
            <a:ext cx="1527448" cy="1382181"/>
            <a:chOff x="7269419" y="702733"/>
            <a:chExt cx="1527448" cy="1382181"/>
          </a:xfrm>
        </p:grpSpPr>
        <p:pic>
          <p:nvPicPr>
            <p:cNvPr id="5" name="Picture 4" descr="Screen Shot 2019-12-28 at 1.56.16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69419" y="728131"/>
              <a:ext cx="1527448" cy="1356783"/>
            </a:xfrm>
            <a:prstGeom prst="rect">
              <a:avLst/>
            </a:prstGeom>
            <a:ln w="28575" cmpd="sng">
              <a:solidFill>
                <a:srgbClr val="FF0000"/>
              </a:solidFill>
            </a:ln>
          </p:spPr>
        </p:pic>
        <p:sp>
          <p:nvSpPr>
            <p:cNvPr id="18" name="TextBox 17"/>
            <p:cNvSpPr txBox="1"/>
            <p:nvPr/>
          </p:nvSpPr>
          <p:spPr>
            <a:xfrm>
              <a:off x="7298266" y="702733"/>
              <a:ext cx="381001" cy="369332"/>
            </a:xfrm>
            <a:prstGeom prst="rect">
              <a:avLst/>
            </a:prstGeom>
            <a:noFill/>
          </p:spPr>
          <p:txBody>
            <a:bodyPr wrap="square" rtlCol="0">
              <a:spAutoFit/>
            </a:bodyPr>
            <a:lstStyle/>
            <a:p>
              <a:r>
                <a:rPr lang="en-US" dirty="0" smtClean="0">
                  <a:solidFill>
                    <a:srgbClr val="FF0000"/>
                  </a:solidFill>
                </a:rPr>
                <a:t>A</a:t>
              </a:r>
              <a:endParaRPr lang="en-US" dirty="0">
                <a:solidFill>
                  <a:srgbClr val="FF0000"/>
                </a:solidFill>
              </a:endParaRPr>
            </a:p>
          </p:txBody>
        </p:sp>
      </p:grpSp>
      <p:grpSp>
        <p:nvGrpSpPr>
          <p:cNvPr id="19" name="Group 18"/>
          <p:cNvGrpSpPr/>
          <p:nvPr/>
        </p:nvGrpSpPr>
        <p:grpSpPr>
          <a:xfrm>
            <a:off x="4800600" y="1622733"/>
            <a:ext cx="2298528" cy="1323666"/>
            <a:chOff x="4800600" y="1622733"/>
            <a:chExt cx="2298528" cy="1323666"/>
          </a:xfrm>
        </p:grpSpPr>
        <p:pic>
          <p:nvPicPr>
            <p:cNvPr id="9" name="Picture 8" descr="Screen Shot 2019-12-28 at 2.17.47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800600" y="1622733"/>
              <a:ext cx="2298528" cy="1323666"/>
            </a:xfrm>
            <a:prstGeom prst="rect">
              <a:avLst/>
            </a:prstGeom>
            <a:ln w="38100" cmpd="sng">
              <a:solidFill>
                <a:srgbClr val="008000"/>
              </a:solidFill>
            </a:ln>
          </p:spPr>
        </p:pic>
        <p:sp>
          <p:nvSpPr>
            <p:cNvPr id="6" name="TextBox 5"/>
            <p:cNvSpPr txBox="1"/>
            <p:nvPr/>
          </p:nvSpPr>
          <p:spPr>
            <a:xfrm>
              <a:off x="4834467" y="2463800"/>
              <a:ext cx="312906" cy="369332"/>
            </a:xfrm>
            <a:prstGeom prst="rect">
              <a:avLst/>
            </a:prstGeom>
            <a:noFill/>
          </p:spPr>
          <p:txBody>
            <a:bodyPr wrap="none" rtlCol="0">
              <a:spAutoFit/>
            </a:bodyPr>
            <a:lstStyle/>
            <a:p>
              <a:r>
                <a:rPr lang="en-US" dirty="0" smtClean="0">
                  <a:solidFill>
                    <a:srgbClr val="008000"/>
                  </a:solidFill>
                </a:rPr>
                <a:t>B</a:t>
              </a:r>
              <a:endParaRPr lang="en-US" dirty="0">
                <a:solidFill>
                  <a:srgbClr val="008000"/>
                </a:solidFill>
              </a:endParaRPr>
            </a:p>
          </p:txBody>
        </p:sp>
      </p:grpSp>
      <p:grpSp>
        <p:nvGrpSpPr>
          <p:cNvPr id="21" name="Group 20"/>
          <p:cNvGrpSpPr/>
          <p:nvPr/>
        </p:nvGrpSpPr>
        <p:grpSpPr>
          <a:xfrm>
            <a:off x="7018867" y="2057399"/>
            <a:ext cx="1972733" cy="872066"/>
            <a:chOff x="7018867" y="2057399"/>
            <a:chExt cx="1972733" cy="872066"/>
          </a:xfrm>
        </p:grpSpPr>
        <p:pic>
          <p:nvPicPr>
            <p:cNvPr id="7" name="Picture 6" descr="Screen Shot 2019-12-28 at 2.03.40 PM.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18867" y="2057399"/>
              <a:ext cx="1972733" cy="872066"/>
            </a:xfrm>
            <a:prstGeom prst="rect">
              <a:avLst/>
            </a:prstGeom>
            <a:ln w="38100" cmpd="sng">
              <a:solidFill>
                <a:srgbClr val="0000FF"/>
              </a:solidFill>
            </a:ln>
          </p:spPr>
        </p:pic>
        <p:sp>
          <p:nvSpPr>
            <p:cNvPr id="11" name="TextBox 10"/>
            <p:cNvSpPr txBox="1"/>
            <p:nvPr/>
          </p:nvSpPr>
          <p:spPr>
            <a:xfrm>
              <a:off x="7891294" y="2057400"/>
              <a:ext cx="312906" cy="369332"/>
            </a:xfrm>
            <a:prstGeom prst="rect">
              <a:avLst/>
            </a:prstGeom>
            <a:noFill/>
          </p:spPr>
          <p:txBody>
            <a:bodyPr wrap="none" rtlCol="0">
              <a:spAutoFit/>
            </a:bodyPr>
            <a:lstStyle/>
            <a:p>
              <a:r>
                <a:rPr lang="en-US" dirty="0" smtClean="0">
                  <a:solidFill>
                    <a:srgbClr val="0000FF"/>
                  </a:solidFill>
                </a:rPr>
                <a:t>C</a:t>
              </a:r>
              <a:endParaRPr lang="en-US" dirty="0">
                <a:solidFill>
                  <a:srgbClr val="0000FF"/>
                </a:solidFill>
              </a:endParaRPr>
            </a:p>
          </p:txBody>
        </p:sp>
      </p:grpSp>
      <p:grpSp>
        <p:nvGrpSpPr>
          <p:cNvPr id="22" name="Group 21"/>
          <p:cNvGrpSpPr/>
          <p:nvPr/>
        </p:nvGrpSpPr>
        <p:grpSpPr>
          <a:xfrm>
            <a:off x="4766734" y="2892375"/>
            <a:ext cx="2044700" cy="1415041"/>
            <a:chOff x="4766734" y="2892375"/>
            <a:chExt cx="2044700" cy="1415041"/>
          </a:xfrm>
        </p:grpSpPr>
        <p:pic>
          <p:nvPicPr>
            <p:cNvPr id="8" name="Picture 7" descr="Screen Shot 2019-12-28 at 2.06.39 PM.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66734" y="2892375"/>
              <a:ext cx="2044700" cy="1415041"/>
            </a:xfrm>
            <a:prstGeom prst="rect">
              <a:avLst/>
            </a:prstGeom>
            <a:ln w="38100" cmpd="sng">
              <a:solidFill>
                <a:srgbClr val="800000"/>
              </a:solidFill>
            </a:ln>
          </p:spPr>
        </p:pic>
        <p:sp>
          <p:nvSpPr>
            <p:cNvPr id="16" name="TextBox 15"/>
            <p:cNvSpPr txBox="1"/>
            <p:nvPr/>
          </p:nvSpPr>
          <p:spPr>
            <a:xfrm>
              <a:off x="5621867" y="2937933"/>
              <a:ext cx="297377" cy="369332"/>
            </a:xfrm>
            <a:prstGeom prst="rect">
              <a:avLst/>
            </a:prstGeom>
            <a:noFill/>
          </p:spPr>
          <p:txBody>
            <a:bodyPr wrap="none" rtlCol="0">
              <a:spAutoFit/>
            </a:bodyPr>
            <a:lstStyle/>
            <a:p>
              <a:r>
                <a:rPr lang="en-US" dirty="0" smtClean="0">
                  <a:solidFill>
                    <a:srgbClr val="81004E"/>
                  </a:solidFill>
                </a:rPr>
                <a:t>E</a:t>
              </a:r>
              <a:endParaRPr lang="en-US" dirty="0">
                <a:solidFill>
                  <a:srgbClr val="81004E"/>
                </a:solidFill>
              </a:endParaRPr>
            </a:p>
          </p:txBody>
        </p:sp>
      </p:grpSp>
      <p:grpSp>
        <p:nvGrpSpPr>
          <p:cNvPr id="23" name="Group 22"/>
          <p:cNvGrpSpPr/>
          <p:nvPr/>
        </p:nvGrpSpPr>
        <p:grpSpPr>
          <a:xfrm>
            <a:off x="6790267" y="2929466"/>
            <a:ext cx="2202412" cy="1371600"/>
            <a:chOff x="6790267" y="2929466"/>
            <a:chExt cx="2202412" cy="1371600"/>
          </a:xfrm>
        </p:grpSpPr>
        <p:pic>
          <p:nvPicPr>
            <p:cNvPr id="10" name="Picture 9" descr="Screen Shot 2019-12-28 at 2.20.27 PM.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90267" y="2929466"/>
              <a:ext cx="2202412" cy="1371600"/>
            </a:xfrm>
            <a:prstGeom prst="rect">
              <a:avLst/>
            </a:prstGeom>
            <a:ln w="38100" cmpd="sng">
              <a:solidFill>
                <a:srgbClr val="FF6600"/>
              </a:solidFill>
            </a:ln>
          </p:spPr>
        </p:pic>
        <p:sp>
          <p:nvSpPr>
            <p:cNvPr id="17" name="TextBox 16"/>
            <p:cNvSpPr txBox="1"/>
            <p:nvPr/>
          </p:nvSpPr>
          <p:spPr>
            <a:xfrm>
              <a:off x="7603066" y="3318932"/>
              <a:ext cx="290727" cy="369332"/>
            </a:xfrm>
            <a:prstGeom prst="rect">
              <a:avLst/>
            </a:prstGeom>
            <a:noFill/>
          </p:spPr>
          <p:txBody>
            <a:bodyPr wrap="none" rtlCol="0">
              <a:spAutoFit/>
            </a:bodyPr>
            <a:lstStyle/>
            <a:p>
              <a:r>
                <a:rPr lang="en-US" dirty="0" smtClean="0">
                  <a:solidFill>
                    <a:srgbClr val="FF6600"/>
                  </a:solidFill>
                </a:rPr>
                <a:t>F</a:t>
              </a:r>
              <a:endParaRPr lang="en-US" dirty="0">
                <a:solidFill>
                  <a:srgbClr val="FF6600"/>
                </a:solidFill>
              </a:endParaRPr>
            </a:p>
          </p:txBody>
        </p:sp>
      </p:grpSp>
    </p:spTree>
    <p:extLst>
      <p:ext uri="{BB962C8B-B14F-4D97-AF65-F5344CB8AC3E}">
        <p14:creationId xmlns:p14="http://schemas.microsoft.com/office/powerpoint/2010/main" val="39002702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EC490D-5781-4AB9-B8F7-2ED5CD6C685D}"/>
              </a:ext>
            </a:extLst>
          </p:cNvPr>
          <p:cNvSpPr>
            <a:spLocks noGrp="1"/>
          </p:cNvSpPr>
          <p:nvPr>
            <p:ph type="title"/>
          </p:nvPr>
        </p:nvSpPr>
        <p:spPr>
          <a:xfrm>
            <a:off x="550880" y="174872"/>
            <a:ext cx="8076653" cy="1325563"/>
          </a:xfrm>
        </p:spPr>
        <p:txBody>
          <a:bodyPr>
            <a:normAutofit/>
          </a:bodyPr>
          <a:lstStyle/>
          <a:p>
            <a:r>
              <a:rPr lang="en-US" b="1" dirty="0" smtClean="0">
                <a:cs typeface="Calibri Light"/>
              </a:rPr>
              <a:t>Plastics interact with other pollutants such as:</a:t>
            </a:r>
            <a:r>
              <a:rPr lang="en-US" b="1" dirty="0">
                <a:cs typeface="Calibri Light"/>
              </a:rPr>
              <a:t/>
            </a:r>
            <a:br>
              <a:rPr lang="en-US" b="1" dirty="0">
                <a:cs typeface="Calibri Light"/>
              </a:rPr>
            </a:br>
            <a:endParaRPr lang="en-US" b="1" dirty="0"/>
          </a:p>
        </p:txBody>
      </p:sp>
      <p:sp>
        <p:nvSpPr>
          <p:cNvPr id="3" name="Content Placeholder 2">
            <a:extLst>
              <a:ext uri="{FF2B5EF4-FFF2-40B4-BE49-F238E27FC236}">
                <a16:creationId xmlns:a16="http://schemas.microsoft.com/office/drawing/2014/main" xmlns="" id="{30BEEE2B-792B-48A5-BB73-C475681A0D13}"/>
              </a:ext>
            </a:extLst>
          </p:cNvPr>
          <p:cNvSpPr>
            <a:spLocks noGrp="1"/>
          </p:cNvSpPr>
          <p:nvPr>
            <p:ph idx="1"/>
          </p:nvPr>
        </p:nvSpPr>
        <p:spPr>
          <a:xfrm>
            <a:off x="5613401" y="1016000"/>
            <a:ext cx="3691467" cy="3894667"/>
          </a:xfrm>
        </p:spPr>
        <p:txBody>
          <a:bodyPr/>
          <a:lstStyle/>
          <a:p>
            <a:r>
              <a:rPr lang="en-US" dirty="0" smtClean="0"/>
              <a:t>Silt </a:t>
            </a:r>
            <a:r>
              <a:rPr lang="en-US" dirty="0"/>
              <a:t>carrying nutrients</a:t>
            </a:r>
          </a:p>
          <a:p>
            <a:r>
              <a:rPr lang="en-US" dirty="0"/>
              <a:t>Fats and </a:t>
            </a:r>
            <a:r>
              <a:rPr lang="en-US" dirty="0" smtClean="0"/>
              <a:t>grease </a:t>
            </a:r>
            <a:r>
              <a:rPr lang="en-US" dirty="0"/>
              <a:t>from food waste</a:t>
            </a:r>
          </a:p>
          <a:p>
            <a:r>
              <a:rPr lang="en-US" dirty="0"/>
              <a:t>Detergents</a:t>
            </a:r>
          </a:p>
          <a:p>
            <a:r>
              <a:rPr lang="en-US" dirty="0"/>
              <a:t>Agricultural runoff</a:t>
            </a:r>
          </a:p>
          <a:p>
            <a:r>
              <a:rPr lang="en-US" dirty="0"/>
              <a:t>Herbicides</a:t>
            </a:r>
          </a:p>
          <a:p>
            <a:r>
              <a:rPr lang="en-US" dirty="0"/>
              <a:t>Pesticides</a:t>
            </a:r>
          </a:p>
          <a:p>
            <a:r>
              <a:rPr lang="en-US" dirty="0"/>
              <a:t>Pharmaceutical waste</a:t>
            </a:r>
          </a:p>
          <a:p>
            <a:r>
              <a:rPr lang="en-US" dirty="0"/>
              <a:t>Eutrophication</a:t>
            </a:r>
          </a:p>
          <a:p>
            <a:r>
              <a:rPr lang="en-US" dirty="0"/>
              <a:t>Ocean </a:t>
            </a:r>
            <a:r>
              <a:rPr lang="en-US" dirty="0" smtClean="0"/>
              <a:t>acidification</a:t>
            </a:r>
            <a:endParaRPr lang="en-US" dirty="0"/>
          </a:p>
          <a:p>
            <a:endParaRPr lang="en-US" dirty="0"/>
          </a:p>
          <a:p>
            <a:endParaRPr lang="en-US" dirty="0"/>
          </a:p>
        </p:txBody>
      </p:sp>
      <p:pic>
        <p:nvPicPr>
          <p:cNvPr id="4" name="Picture 3">
            <a:extLst>
              <a:ext uri="{FF2B5EF4-FFF2-40B4-BE49-F238E27FC236}">
                <a16:creationId xmlns:a16="http://schemas.microsoft.com/office/drawing/2014/main" xmlns="" id="{97BED2E9-51D4-43B3-A321-8E757DB69C77}"/>
              </a:ext>
            </a:extLst>
          </p:cNvPr>
          <p:cNvPicPr>
            <a:picLocks noChangeAspect="1"/>
          </p:cNvPicPr>
          <p:nvPr/>
        </p:nvPicPr>
        <p:blipFill>
          <a:blip r:embed="rId3"/>
          <a:stretch>
            <a:fillRect/>
          </a:stretch>
        </p:blipFill>
        <p:spPr>
          <a:xfrm>
            <a:off x="187171" y="1092222"/>
            <a:ext cx="5374784" cy="3522112"/>
          </a:xfrm>
          <a:prstGeom prst="rect">
            <a:avLst/>
          </a:prstGeom>
        </p:spPr>
      </p:pic>
      <p:sp>
        <p:nvSpPr>
          <p:cNvPr id="5" name="TextBox 4"/>
          <p:cNvSpPr txBox="1"/>
          <p:nvPr/>
        </p:nvSpPr>
        <p:spPr>
          <a:xfrm>
            <a:off x="105833" y="4828116"/>
            <a:ext cx="8927408" cy="1477328"/>
          </a:xfrm>
          <a:prstGeom prst="rect">
            <a:avLst/>
          </a:prstGeom>
          <a:noFill/>
        </p:spPr>
        <p:txBody>
          <a:bodyPr wrap="square" rtlCol="0">
            <a:spAutoFit/>
          </a:bodyPr>
          <a:lstStyle/>
          <a:p>
            <a:pPr algn="ctr"/>
            <a:r>
              <a:rPr lang="en-US" dirty="0" err="1" smtClean="0"/>
              <a:t>Microplastics</a:t>
            </a:r>
            <a:r>
              <a:rPr lang="en-US" dirty="0" smtClean="0"/>
              <a:t> are stressors for biota and affect growth, reproduction, and species interactions.</a:t>
            </a:r>
          </a:p>
          <a:p>
            <a:pPr algn="ctr"/>
            <a:r>
              <a:rPr lang="en-US" dirty="0" smtClean="0"/>
              <a:t>1. Continuing release of </a:t>
            </a:r>
            <a:r>
              <a:rPr lang="en-US" dirty="0" err="1" smtClean="0"/>
              <a:t>microplastics</a:t>
            </a:r>
            <a:r>
              <a:rPr lang="en-US" dirty="0" smtClean="0"/>
              <a:t> through breakdown of littered plastics already present in the environment, and 2. high demand of plastic materials/products will increase, means </a:t>
            </a:r>
            <a:r>
              <a:rPr lang="en-US" dirty="0" err="1" smtClean="0"/>
              <a:t>microplastics</a:t>
            </a:r>
            <a:r>
              <a:rPr lang="en-US" dirty="0" smtClean="0"/>
              <a:t> may be an increasingly important freshwater pollutant in the future. </a:t>
            </a:r>
          </a:p>
          <a:p>
            <a:pPr algn="ctr"/>
            <a:r>
              <a:rPr lang="en-US" b="1" dirty="0" smtClean="0">
                <a:solidFill>
                  <a:srgbClr val="81004E"/>
                </a:solidFill>
              </a:rPr>
              <a:t>A NEW ELEMENT AND EMERGING CONTAMINANT IN THE STREAM ECOLOGICAL HABITAT.</a:t>
            </a:r>
            <a:endParaRPr lang="en-US" b="1" dirty="0">
              <a:solidFill>
                <a:srgbClr val="81004E"/>
              </a:solidFill>
            </a:endParaRPr>
          </a:p>
        </p:txBody>
      </p:sp>
      <p:sp>
        <p:nvSpPr>
          <p:cNvPr id="6" name="TextBox 5"/>
          <p:cNvSpPr txBox="1"/>
          <p:nvPr/>
        </p:nvSpPr>
        <p:spPr>
          <a:xfrm>
            <a:off x="414867" y="6310868"/>
            <a:ext cx="8047896" cy="338554"/>
          </a:xfrm>
          <a:prstGeom prst="rect">
            <a:avLst/>
          </a:prstGeom>
          <a:noFill/>
        </p:spPr>
        <p:txBody>
          <a:bodyPr wrap="none" rtlCol="0">
            <a:spAutoFit/>
          </a:bodyPr>
          <a:lstStyle/>
          <a:p>
            <a:r>
              <a:rPr lang="en-US" sz="1600" dirty="0" err="1" smtClean="0"/>
              <a:t>Zettler</a:t>
            </a:r>
            <a:r>
              <a:rPr lang="en-US" sz="1600" dirty="0" smtClean="0"/>
              <a:t> et al., 2013, </a:t>
            </a:r>
            <a:r>
              <a:rPr lang="en-US" sz="1600" dirty="0" err="1" smtClean="0"/>
              <a:t>Env</a:t>
            </a:r>
            <a:r>
              <a:rPr lang="en-US" sz="1600" dirty="0" smtClean="0"/>
              <a:t> </a:t>
            </a:r>
            <a:r>
              <a:rPr lang="en-US" sz="1600" dirty="0" err="1" smtClean="0"/>
              <a:t>Sci&amp;Techn</a:t>
            </a:r>
            <a:r>
              <a:rPr lang="en-US" sz="1600" dirty="0" smtClean="0"/>
              <a:t>; Scherer et al., 2017, Handbook of Environmental Chemistry</a:t>
            </a:r>
            <a:endParaRPr lang="en-US" sz="1600" dirty="0"/>
          </a:p>
        </p:txBody>
      </p:sp>
    </p:spTree>
    <p:extLst>
      <p:ext uri="{BB962C8B-B14F-4D97-AF65-F5344CB8AC3E}">
        <p14:creationId xmlns:p14="http://schemas.microsoft.com/office/powerpoint/2010/main" val="1962206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02F3C71-C981-4614-98EA-D6C494F809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733" y="453996"/>
            <a:ext cx="5232400" cy="1137737"/>
          </a:xfrm>
        </p:spPr>
        <p:txBody>
          <a:bodyPr vert="horz" lIns="91440" tIns="45720" rIns="91440" bIns="45720" rtlCol="0" anchor="ctr">
            <a:normAutofit/>
          </a:bodyPr>
          <a:lstStyle/>
          <a:p>
            <a:pPr algn="ctr" defTabSz="914400"/>
            <a:r>
              <a:rPr lang="en-US" sz="3500" b="1" dirty="0"/>
              <a:t>Microplastics in the food chain</a:t>
            </a:r>
          </a:p>
        </p:txBody>
      </p:sp>
      <p:sp>
        <p:nvSpPr>
          <p:cNvPr id="3" name="Content Placeholder 2"/>
          <p:cNvSpPr>
            <a:spLocks noGrp="1"/>
          </p:cNvSpPr>
          <p:nvPr>
            <p:ph idx="1"/>
          </p:nvPr>
        </p:nvSpPr>
        <p:spPr>
          <a:xfrm>
            <a:off x="616136" y="1600200"/>
            <a:ext cx="4653738" cy="4445000"/>
          </a:xfrm>
        </p:spPr>
        <p:txBody>
          <a:bodyPr vert="horz" lIns="91440" tIns="45720" rIns="91440" bIns="45720" rtlCol="0" anchor="t">
            <a:noAutofit/>
          </a:bodyPr>
          <a:lstStyle/>
          <a:p>
            <a:pPr defTabSz="914400"/>
            <a:r>
              <a:rPr lang="en-US" sz="2000" dirty="0"/>
              <a:t>Studies are being done to quantify the amount of </a:t>
            </a:r>
            <a:r>
              <a:rPr lang="en-US" sz="2000" dirty="0" err="1"/>
              <a:t>microplastics</a:t>
            </a:r>
            <a:r>
              <a:rPr lang="en-US" sz="2000" dirty="0"/>
              <a:t> present in the food chain.</a:t>
            </a:r>
            <a:endParaRPr lang="en-US" sz="2000" dirty="0">
              <a:cs typeface="Calibri"/>
            </a:endParaRPr>
          </a:p>
          <a:p>
            <a:pPr indent="-228600" defTabSz="914400"/>
            <a:endParaRPr lang="en-US" sz="1200" dirty="0"/>
          </a:p>
          <a:p>
            <a:pPr defTabSz="914400">
              <a:buFont typeface="Arial"/>
            </a:pPr>
            <a:r>
              <a:rPr lang="en-US" sz="2000" dirty="0" err="1"/>
              <a:t>Microplastics</a:t>
            </a:r>
            <a:r>
              <a:rPr lang="en-US" sz="2000" dirty="0"/>
              <a:t> are suspected to be present in all parts of the food chain from filter feeders to apex predators. </a:t>
            </a:r>
            <a:r>
              <a:rPr lang="en-US" sz="2000" dirty="0" smtClean="0"/>
              <a:t>From pole to pole. From mountaintops to bottom of oceans.</a:t>
            </a:r>
            <a:endParaRPr lang="en-US" sz="2000" dirty="0">
              <a:cs typeface="Calibri"/>
            </a:endParaRPr>
          </a:p>
          <a:p>
            <a:pPr indent="-228600" defTabSz="914400"/>
            <a:endParaRPr lang="en-US" sz="1200" dirty="0"/>
          </a:p>
          <a:p>
            <a:pPr defTabSz="914400"/>
            <a:r>
              <a:rPr lang="en-US" sz="2000" dirty="0"/>
              <a:t>Bioaccumulation leads to higher levels of contamination. </a:t>
            </a:r>
            <a:endParaRPr lang="en-US" sz="2000" dirty="0" smtClean="0"/>
          </a:p>
          <a:p>
            <a:pPr defTabSz="914400"/>
            <a:endParaRPr lang="en-US" sz="1200" dirty="0">
              <a:cs typeface="Calibri"/>
            </a:endParaRPr>
          </a:p>
          <a:p>
            <a:pPr defTabSz="914400"/>
            <a:r>
              <a:rPr lang="en-US" sz="2000" dirty="0" smtClean="0">
                <a:cs typeface="Calibri"/>
              </a:rPr>
              <a:t>Biodegradation does not occur because so few organisms use it as a food source.</a:t>
            </a:r>
            <a:endParaRPr lang="en-US" sz="2000" dirty="0">
              <a:cs typeface="Calibri"/>
            </a:endParaRPr>
          </a:p>
          <a:p>
            <a:pPr marL="0" indent="-228600" defTabSz="914400"/>
            <a:endParaRPr lang="en-US" sz="2000" dirty="0"/>
          </a:p>
        </p:txBody>
      </p:sp>
      <p:pic>
        <p:nvPicPr>
          <p:cNvPr id="5" name="Picture 4" descr="File:&lt;strong&gt;Fish&lt;/strong&gt; in Okinawa Churaumi Aquariu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2163" y="312981"/>
            <a:ext cx="3031807" cy="2273855"/>
          </a:xfrm>
          <a:prstGeom prst="rect">
            <a:avLst/>
          </a:prstGeom>
        </p:spPr>
      </p:pic>
      <p:pic>
        <p:nvPicPr>
          <p:cNvPr id="4" name="Picture 3" descr="kids-book-club - Down, Down, Dow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72163" y="3327860"/>
            <a:ext cx="3031807" cy="2391123"/>
          </a:xfrm>
          <a:prstGeom prst="rect">
            <a:avLst/>
          </a:prstGeom>
        </p:spPr>
      </p:pic>
      <p:sp>
        <p:nvSpPr>
          <p:cNvPr id="7" name="TextBox 6">
            <a:extLst>
              <a:ext uri="{FF2B5EF4-FFF2-40B4-BE49-F238E27FC236}">
                <a16:creationId xmlns:a16="http://schemas.microsoft.com/office/drawing/2014/main" xmlns="" id="{531AC8E6-8AF5-4BCE-B36F-62EE7D788717}"/>
              </a:ext>
            </a:extLst>
          </p:cNvPr>
          <p:cNvSpPr txBox="1"/>
          <p:nvPr/>
        </p:nvSpPr>
        <p:spPr>
          <a:xfrm>
            <a:off x="5872163" y="2295419"/>
            <a:ext cx="3641962" cy="276999"/>
          </a:xfrm>
          <a:prstGeom prst="rect">
            <a:avLst/>
          </a:prstGeom>
          <a:noFill/>
        </p:spPr>
        <p:txBody>
          <a:bodyPr wrap="square" rtlCol="0">
            <a:spAutoFit/>
          </a:bodyPr>
          <a:lstStyle/>
          <a:p>
            <a:r>
              <a:rPr lang="en-US" sz="1200" dirty="0">
                <a:solidFill>
                  <a:schemeClr val="bg1"/>
                </a:solidFill>
              </a:rPr>
              <a:t>National Geographic</a:t>
            </a:r>
          </a:p>
        </p:txBody>
      </p:sp>
      <p:sp>
        <p:nvSpPr>
          <p:cNvPr id="8" name="TextBox 7">
            <a:extLst>
              <a:ext uri="{FF2B5EF4-FFF2-40B4-BE49-F238E27FC236}">
                <a16:creationId xmlns:a16="http://schemas.microsoft.com/office/drawing/2014/main" xmlns="" id="{A291DD2B-6528-421F-89F5-87101C3A938A}"/>
              </a:ext>
            </a:extLst>
          </p:cNvPr>
          <p:cNvSpPr txBox="1"/>
          <p:nvPr/>
        </p:nvSpPr>
        <p:spPr>
          <a:xfrm>
            <a:off x="5872163" y="5365831"/>
            <a:ext cx="3641962" cy="276999"/>
          </a:xfrm>
          <a:prstGeom prst="rect">
            <a:avLst/>
          </a:prstGeom>
          <a:noFill/>
        </p:spPr>
        <p:txBody>
          <a:bodyPr wrap="square" rtlCol="0">
            <a:spAutoFit/>
          </a:bodyPr>
          <a:lstStyle/>
          <a:p>
            <a:r>
              <a:rPr lang="en-US" sz="1200" dirty="0">
                <a:solidFill>
                  <a:schemeClr val="bg1"/>
                </a:solidFill>
              </a:rPr>
              <a:t>National Geographic</a:t>
            </a:r>
          </a:p>
        </p:txBody>
      </p:sp>
    </p:spTree>
    <p:extLst>
      <p:ext uri="{BB962C8B-B14F-4D97-AF65-F5344CB8AC3E}">
        <p14:creationId xmlns:p14="http://schemas.microsoft.com/office/powerpoint/2010/main" val="26804724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887"/>
            <a:ext cx="7886700" cy="813433"/>
          </a:xfrm>
          <a:solidFill>
            <a:schemeClr val="accent4">
              <a:lumMod val="40000"/>
              <a:lumOff val="60000"/>
            </a:schemeClr>
          </a:solidFill>
        </p:spPr>
        <p:txBody>
          <a:bodyPr/>
          <a:lstStyle/>
          <a:p>
            <a:pPr algn="ctr"/>
            <a:r>
              <a:rPr lang="en-US" dirty="0">
                <a:latin typeface="+mn-lt"/>
              </a:rPr>
              <a:t>Are </a:t>
            </a:r>
            <a:r>
              <a:rPr lang="en-US" dirty="0" err="1">
                <a:latin typeface="+mn-lt"/>
              </a:rPr>
              <a:t>microplastics</a:t>
            </a:r>
            <a:r>
              <a:rPr lang="en-US" dirty="0">
                <a:latin typeface="+mn-lt"/>
              </a:rPr>
              <a:t> found in our food?</a:t>
            </a:r>
          </a:p>
        </p:txBody>
      </p:sp>
      <p:sp>
        <p:nvSpPr>
          <p:cNvPr id="3" name="Content Placeholder 2"/>
          <p:cNvSpPr>
            <a:spLocks noGrp="1"/>
          </p:cNvSpPr>
          <p:nvPr>
            <p:ph idx="1"/>
          </p:nvPr>
        </p:nvSpPr>
        <p:spPr>
          <a:xfrm>
            <a:off x="211667" y="1024467"/>
            <a:ext cx="8720666" cy="5714999"/>
          </a:xfrm>
          <a:solidFill>
            <a:srgbClr val="ECECEC"/>
          </a:solidFill>
        </p:spPr>
        <p:txBody>
          <a:bodyPr>
            <a:normAutofit fontScale="85000" lnSpcReduction="20000"/>
          </a:bodyPr>
          <a:lstStyle/>
          <a:p>
            <a:pPr>
              <a:spcAft>
                <a:spcPts val="700"/>
              </a:spcAft>
            </a:pPr>
            <a:r>
              <a:rPr lang="en-US" sz="2400" dirty="0" err="1"/>
              <a:t>Microplastics</a:t>
            </a:r>
            <a:r>
              <a:rPr lang="en-US" sz="2400" dirty="0"/>
              <a:t> in the marine environment are transferred to sea salt through sea </a:t>
            </a:r>
            <a:r>
              <a:rPr lang="en-US" sz="2400" dirty="0" smtClean="0"/>
              <a:t>water. </a:t>
            </a:r>
            <a:r>
              <a:rPr lang="en-US" sz="1600" dirty="0"/>
              <a:t>(Yang, D., </a:t>
            </a:r>
            <a:r>
              <a:rPr lang="en-US" sz="1600" dirty="0" smtClean="0"/>
              <a:t>et al. , </a:t>
            </a:r>
            <a:r>
              <a:rPr lang="en-US" sz="1600" dirty="0"/>
              <a:t>2015. </a:t>
            </a:r>
            <a:r>
              <a:rPr lang="en-US" sz="1600" dirty="0" err="1"/>
              <a:t>Microplastic</a:t>
            </a:r>
            <a:r>
              <a:rPr lang="en-US" sz="1600" dirty="0"/>
              <a:t> pollution in table salts from China. Environ. Sci. </a:t>
            </a:r>
            <a:r>
              <a:rPr lang="en-US" sz="1600" dirty="0" err="1" smtClean="0"/>
              <a:t>Technol</a:t>
            </a:r>
            <a:r>
              <a:rPr lang="en-US" sz="1600" dirty="0" smtClean="0"/>
              <a:t>; </a:t>
            </a:r>
            <a:r>
              <a:rPr lang="en-US" sz="1600" dirty="0" err="1" smtClean="0"/>
              <a:t>Kosuth</a:t>
            </a:r>
            <a:r>
              <a:rPr lang="en-US" sz="1600" dirty="0" smtClean="0"/>
              <a:t> et al, 2018. Anthropogenic contamination of tap water, beer, and sea salt. PLOS One</a:t>
            </a:r>
            <a:r>
              <a:rPr lang="hu-HU" sz="1600" dirty="0" smtClean="0"/>
              <a:t>)</a:t>
            </a:r>
            <a:endParaRPr lang="hu-HU" sz="1600" dirty="0"/>
          </a:p>
          <a:p>
            <a:pPr>
              <a:spcAft>
                <a:spcPts val="700"/>
              </a:spcAft>
            </a:pPr>
            <a:r>
              <a:rPr lang="hu-HU" sz="2400" dirty="0"/>
              <a:t>Seafood such as swordfish, albacore, bluefin tuna, oysters, shrimp, and mussels ingested and bioaccumulated not only plastics but the toxic chemicals that </a:t>
            </a:r>
            <a:r>
              <a:rPr lang="hu-HU" sz="2400" dirty="0" smtClean="0"/>
              <a:t>had </a:t>
            </a:r>
            <a:r>
              <a:rPr lang="hu-HU" sz="2400" dirty="0"/>
              <a:t>been sorbed on microplastics </a:t>
            </a:r>
            <a:r>
              <a:rPr lang="hu-HU" sz="1400" dirty="0"/>
              <a:t>(</a:t>
            </a:r>
            <a:r>
              <a:rPr lang="en-US" sz="1600" dirty="0" err="1"/>
              <a:t>Rochman</a:t>
            </a:r>
            <a:r>
              <a:rPr lang="en-US" sz="1600" dirty="0"/>
              <a:t>, </a:t>
            </a:r>
            <a:r>
              <a:rPr lang="en-US" sz="1600" dirty="0" smtClean="0"/>
              <a:t>et al., </a:t>
            </a:r>
            <a:r>
              <a:rPr lang="en-US" sz="1600" dirty="0"/>
              <a:t>2013. Ingested plastic transfers hazardous chemicals to fish and induces hepatic stress. Sci. </a:t>
            </a:r>
            <a:r>
              <a:rPr lang="en-US" sz="1600" dirty="0" smtClean="0"/>
              <a:t>Rep</a:t>
            </a:r>
            <a:r>
              <a:rPr lang="en-US" sz="1400" dirty="0" smtClean="0"/>
              <a:t>.)</a:t>
            </a:r>
            <a:endParaRPr lang="en-US" sz="1400" dirty="0"/>
          </a:p>
          <a:p>
            <a:pPr>
              <a:spcAft>
                <a:spcPts val="700"/>
              </a:spcAft>
            </a:pPr>
            <a:r>
              <a:rPr lang="hu-HU" sz="2400" dirty="0"/>
              <a:t>Microplastics were found in 81% of tap water samples in the U.S.  &gt;98% were fibers</a:t>
            </a:r>
            <a:r>
              <a:rPr lang="hu-HU" dirty="0"/>
              <a:t>.</a:t>
            </a:r>
            <a:r>
              <a:rPr lang="hu-HU" sz="1400" dirty="0"/>
              <a:t>(</a:t>
            </a:r>
            <a:r>
              <a:rPr lang="hu-HU" sz="1400" dirty="0" smtClean="0"/>
              <a:t>Kosuth, wt al.. </a:t>
            </a:r>
            <a:r>
              <a:rPr lang="hu-HU" sz="1400" dirty="0"/>
              <a:t>2018. </a:t>
            </a:r>
            <a:r>
              <a:rPr lang="hu-HU" sz="1400" dirty="0" smtClean="0"/>
              <a:t>PLOS One</a:t>
            </a:r>
            <a:r>
              <a:rPr lang="fr-FR" sz="1400" dirty="0" smtClean="0"/>
              <a:t>).  </a:t>
            </a:r>
            <a:r>
              <a:rPr lang="fr-FR" dirty="0" err="1" smtClean="0"/>
              <a:t>Mason</a:t>
            </a:r>
            <a:r>
              <a:rPr lang="fr-FR" dirty="0" smtClean="0"/>
              <a:t> et al. </a:t>
            </a:r>
            <a:r>
              <a:rPr lang="fr-FR" dirty="0" err="1" smtClean="0"/>
              <a:t>found</a:t>
            </a:r>
            <a:r>
              <a:rPr lang="fr-FR" dirty="0" smtClean="0"/>
              <a:t> 5.45 </a:t>
            </a:r>
            <a:r>
              <a:rPr lang="fr-FR" dirty="0" err="1" smtClean="0"/>
              <a:t>particles</a:t>
            </a:r>
            <a:r>
              <a:rPr lang="fr-FR" dirty="0" smtClean="0"/>
              <a:t> of plastic/liter, </a:t>
            </a:r>
            <a:r>
              <a:rPr lang="fr-FR" dirty="0" err="1" smtClean="0"/>
              <a:t>twice</a:t>
            </a:r>
            <a:r>
              <a:rPr lang="fr-FR" dirty="0" smtClean="0"/>
              <a:t> the rate </a:t>
            </a:r>
            <a:r>
              <a:rPr lang="fr-FR" dirty="0" err="1" smtClean="0"/>
              <a:t>found</a:t>
            </a:r>
            <a:r>
              <a:rPr lang="fr-FR" dirty="0" smtClean="0"/>
              <a:t> in </a:t>
            </a:r>
            <a:r>
              <a:rPr lang="fr-FR" dirty="0" err="1" smtClean="0"/>
              <a:t>bottled</a:t>
            </a:r>
            <a:r>
              <a:rPr lang="fr-FR" dirty="0" smtClean="0"/>
              <a:t> water (93% of </a:t>
            </a:r>
            <a:r>
              <a:rPr lang="fr-FR" dirty="0" err="1" smtClean="0"/>
              <a:t>samples</a:t>
            </a:r>
            <a:r>
              <a:rPr lang="fr-FR" dirty="0" smtClean="0"/>
              <a:t> </a:t>
            </a:r>
            <a:r>
              <a:rPr lang="fr-FR" dirty="0" err="1" smtClean="0"/>
              <a:t>from</a:t>
            </a:r>
            <a:r>
              <a:rPr lang="fr-FR" dirty="0" smtClean="0"/>
              <a:t> </a:t>
            </a:r>
            <a:r>
              <a:rPr lang="fr-FR" dirty="0" err="1" smtClean="0"/>
              <a:t>around</a:t>
            </a:r>
            <a:r>
              <a:rPr lang="fr-FR" dirty="0" smtClean="0"/>
              <a:t> the globe </a:t>
            </a:r>
            <a:r>
              <a:rPr lang="fr-FR" dirty="0" err="1" smtClean="0"/>
              <a:t>contained</a:t>
            </a:r>
            <a:r>
              <a:rPr lang="fr-FR" dirty="0" smtClean="0"/>
              <a:t> plastics).</a:t>
            </a:r>
            <a:endParaRPr lang="hu-HU" dirty="0"/>
          </a:p>
          <a:p>
            <a:pPr>
              <a:spcAft>
                <a:spcPts val="700"/>
              </a:spcAft>
            </a:pPr>
            <a:r>
              <a:rPr lang="hu-HU" sz="2400" dirty="0"/>
              <a:t>Microplastics </a:t>
            </a:r>
            <a:r>
              <a:rPr lang="hu-HU" sz="2400" dirty="0" smtClean="0"/>
              <a:t>found </a:t>
            </a:r>
            <a:r>
              <a:rPr lang="hu-HU" sz="2400" dirty="0"/>
              <a:t>in </a:t>
            </a:r>
            <a:r>
              <a:rPr lang="hu-HU" sz="2400" dirty="0" smtClean="0"/>
              <a:t>all of 12 </a:t>
            </a:r>
            <a:r>
              <a:rPr lang="hu-HU" sz="2400" dirty="0"/>
              <a:t>brands of Great Lakes beer </a:t>
            </a:r>
            <a:r>
              <a:rPr lang="hu-HU" sz="1400" dirty="0"/>
              <a:t>(</a:t>
            </a:r>
            <a:r>
              <a:rPr lang="hu-HU" sz="1600" dirty="0"/>
              <a:t>Kosuth, et al., 2018. PLOS One</a:t>
            </a:r>
            <a:r>
              <a:rPr lang="hu-HU" sz="1400" dirty="0"/>
              <a:t>)</a:t>
            </a:r>
          </a:p>
          <a:p>
            <a:pPr>
              <a:spcAft>
                <a:spcPts val="700"/>
              </a:spcAft>
            </a:pPr>
            <a:r>
              <a:rPr lang="hu-HU" sz="2400" dirty="0"/>
              <a:t>The average person may ingest over 5,800 particles of synthetic debris from sea salt, tap water, and beer each year, with most coming from tap water</a:t>
            </a:r>
            <a:r>
              <a:rPr lang="hu-HU" sz="2400" dirty="0" smtClean="0"/>
              <a:t>. Less in ground water, but found in Karst formation </a:t>
            </a:r>
            <a:r>
              <a:rPr lang="hu-HU" sz="1600" dirty="0" smtClean="0"/>
              <a:t>(Hoellein et al.)</a:t>
            </a:r>
            <a:r>
              <a:rPr lang="hu-HU" dirty="0" smtClean="0"/>
              <a:t>.</a:t>
            </a:r>
            <a:endParaRPr lang="hu-HU" dirty="0"/>
          </a:p>
          <a:p>
            <a:pPr>
              <a:spcAft>
                <a:spcPts val="700"/>
              </a:spcAft>
            </a:pPr>
            <a:r>
              <a:rPr lang="hu-HU" sz="2400" dirty="0"/>
              <a:t>There are no federal standards for the amount of plastic that seafood can have when sold for food</a:t>
            </a:r>
            <a:r>
              <a:rPr lang="hu-HU" dirty="0" smtClean="0"/>
              <a:t>.</a:t>
            </a:r>
          </a:p>
          <a:p>
            <a:pPr>
              <a:spcAft>
                <a:spcPts val="700"/>
              </a:spcAft>
            </a:pPr>
            <a:r>
              <a:rPr lang="hu-HU" sz="2400" dirty="0" smtClean="0"/>
              <a:t>The World Health Org reported (2019) that based on limited data, there was no significant human health risk from drinking plastics and its biofilms (plastisphere)</a:t>
            </a:r>
            <a:r>
              <a:rPr lang="hu-HU" dirty="0" smtClean="0"/>
              <a:t>. "No data suggests overt health concerns associated with exposure to microplastic particles through drinking-water." Rationale – low levels, </a:t>
            </a:r>
            <a:r>
              <a:rPr lang="hu-HU" i="1" dirty="0" smtClean="0"/>
              <a:t>not</a:t>
            </a:r>
            <a:r>
              <a:rPr lang="hu-HU" dirty="0" smtClean="0"/>
              <a:t> that the chemicals are not harmful to humans. Report did not mention endocrine disruptors and developmental effects.</a:t>
            </a:r>
            <a:endParaRPr lang="hu-HU" dirty="0"/>
          </a:p>
        </p:txBody>
      </p:sp>
    </p:spTree>
    <p:extLst>
      <p:ext uri="{BB962C8B-B14F-4D97-AF65-F5344CB8AC3E}">
        <p14:creationId xmlns:p14="http://schemas.microsoft.com/office/powerpoint/2010/main" val="37562983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0849" y="963877"/>
            <a:ext cx="2410883" cy="4930246"/>
          </a:xfrm>
        </p:spPr>
        <p:txBody>
          <a:bodyPr>
            <a:normAutofit/>
          </a:bodyPr>
          <a:lstStyle/>
          <a:p>
            <a:r>
              <a:rPr lang="en-US" b="1" dirty="0" err="1">
                <a:solidFill>
                  <a:srgbClr val="0070C0"/>
                </a:solidFill>
                <a:cs typeface="Calibri Light"/>
              </a:rPr>
              <a:t>Microplastics</a:t>
            </a:r>
            <a:r>
              <a:rPr lang="en-US" b="1" dirty="0">
                <a:solidFill>
                  <a:srgbClr val="0070C0"/>
                </a:solidFill>
                <a:cs typeface="Calibri Light"/>
              </a:rPr>
              <a:t> </a:t>
            </a:r>
            <a:r>
              <a:rPr lang="en-US" b="1" dirty="0" smtClean="0">
                <a:solidFill>
                  <a:srgbClr val="0070C0"/>
                </a:solidFill>
                <a:cs typeface="Calibri Light"/>
              </a:rPr>
              <a:t>in animal tissues</a:t>
            </a:r>
            <a:br>
              <a:rPr lang="en-US" b="1" dirty="0" smtClean="0">
                <a:solidFill>
                  <a:srgbClr val="0070C0"/>
                </a:solidFill>
                <a:cs typeface="Calibri Light"/>
              </a:rPr>
            </a:br>
            <a:r>
              <a:rPr lang="en-US" b="1" dirty="0">
                <a:solidFill>
                  <a:srgbClr val="0070C0"/>
                </a:solidFill>
                <a:cs typeface="Calibri Light"/>
              </a:rPr>
              <a:t/>
            </a:r>
            <a:br>
              <a:rPr lang="en-US" b="1" dirty="0">
                <a:solidFill>
                  <a:srgbClr val="0070C0"/>
                </a:solidFill>
                <a:cs typeface="Calibri Light"/>
              </a:rPr>
            </a:br>
            <a:r>
              <a:rPr lang="en-US" sz="2700" b="1" dirty="0" smtClean="0">
                <a:solidFill>
                  <a:srgbClr val="0070C0"/>
                </a:solidFill>
                <a:cs typeface="Calibri Light"/>
              </a:rPr>
              <a:t>Potentially the body is absorbing, distributing, metabolizing, and excreting </a:t>
            </a:r>
            <a:r>
              <a:rPr lang="en-US" sz="2700" b="1" dirty="0" err="1" smtClean="0">
                <a:solidFill>
                  <a:srgbClr val="0070C0"/>
                </a:solidFill>
                <a:cs typeface="Calibri Light"/>
              </a:rPr>
              <a:t>microplastics</a:t>
            </a:r>
            <a:r>
              <a:rPr lang="en-US" sz="2700" b="1" dirty="0" smtClean="0">
                <a:solidFill>
                  <a:srgbClr val="0070C0"/>
                </a:solidFill>
                <a:cs typeface="Calibri Light"/>
              </a:rPr>
              <a:t> (NJ DEP)</a:t>
            </a:r>
            <a:endParaRPr lang="en-US" sz="2700" dirty="0">
              <a:solidFill>
                <a:srgbClr val="0070C0"/>
              </a:solidFill>
              <a:cs typeface="Calibri Light"/>
            </a:endParaRPr>
          </a:p>
          <a:p>
            <a:pPr algn="r"/>
            <a:endParaRPr lang="en-US" b="1" dirty="0">
              <a:solidFill>
                <a:schemeClr val="accent1"/>
              </a:solidFill>
              <a:cs typeface="Calibri Light"/>
            </a:endParaRPr>
          </a:p>
        </p:txBody>
      </p:sp>
      <p:sp>
        <p:nvSpPr>
          <p:cNvPr id="3" name="Content Placeholder 2"/>
          <p:cNvSpPr>
            <a:spLocks noGrp="1"/>
          </p:cNvSpPr>
          <p:nvPr>
            <p:ph idx="1"/>
          </p:nvPr>
        </p:nvSpPr>
        <p:spPr>
          <a:xfrm>
            <a:off x="2717800" y="448734"/>
            <a:ext cx="6155267" cy="5985932"/>
          </a:xfrm>
        </p:spPr>
        <p:txBody>
          <a:bodyPr vert="horz" lIns="91440" tIns="45720" rIns="91440" bIns="45720" rtlCol="0" anchor="ctr">
            <a:noAutofit/>
          </a:bodyPr>
          <a:lstStyle/>
          <a:p>
            <a:r>
              <a:rPr lang="en-US" sz="2000" dirty="0" smtClean="0">
                <a:cs typeface="Calibri"/>
              </a:rPr>
              <a:t>Austrian Environmental </a:t>
            </a:r>
            <a:r>
              <a:rPr lang="en-US" sz="2000" dirty="0">
                <a:cs typeface="Calibri"/>
              </a:rPr>
              <a:t>Agency </a:t>
            </a:r>
            <a:r>
              <a:rPr lang="en-US" sz="2000" dirty="0" smtClean="0">
                <a:cs typeface="Calibri"/>
              </a:rPr>
              <a:t>found 9/10 types of plastics in 8/8 </a:t>
            </a:r>
            <a:r>
              <a:rPr lang="en-US" sz="2000" dirty="0">
                <a:cs typeface="Calibri"/>
              </a:rPr>
              <a:t>humans' stool </a:t>
            </a:r>
            <a:r>
              <a:rPr lang="en-US" sz="2000" dirty="0" smtClean="0">
                <a:cs typeface="Calibri"/>
              </a:rPr>
              <a:t>samples from 8 countries, </a:t>
            </a:r>
            <a:r>
              <a:rPr lang="en-US" sz="2000" dirty="0">
                <a:cs typeface="Calibri"/>
              </a:rPr>
              <a:t>most commonly </a:t>
            </a:r>
            <a:r>
              <a:rPr lang="en-US" sz="2000" dirty="0" smtClean="0">
                <a:cs typeface="Calibri"/>
              </a:rPr>
              <a:t>polyethylene and </a:t>
            </a:r>
            <a:r>
              <a:rPr lang="en-US" sz="2000" dirty="0">
                <a:cs typeface="Calibri"/>
              </a:rPr>
              <a:t>polypropylene </a:t>
            </a:r>
            <a:r>
              <a:rPr lang="en-US" sz="2000" dirty="0" smtClean="0">
                <a:cs typeface="Calibri"/>
              </a:rPr>
              <a:t>(bags, bottles, plastic </a:t>
            </a:r>
            <a:r>
              <a:rPr lang="en-US" sz="2000" dirty="0">
                <a:cs typeface="Calibri"/>
              </a:rPr>
              <a:t>food </a:t>
            </a:r>
            <a:r>
              <a:rPr lang="en-US" sz="2000" dirty="0" smtClean="0">
                <a:cs typeface="Calibri"/>
              </a:rPr>
              <a:t>wrappers, synthetic clothes).</a:t>
            </a:r>
            <a:r>
              <a:rPr lang="en-US" sz="2000" dirty="0">
                <a:cs typeface="Calibri"/>
              </a:rPr>
              <a:t> </a:t>
            </a:r>
            <a:endParaRPr lang="en-US" sz="2000" dirty="0" smtClean="0">
              <a:cs typeface="Calibri"/>
            </a:endParaRPr>
          </a:p>
          <a:p>
            <a:r>
              <a:rPr lang="en-US" sz="2000" dirty="0" smtClean="0">
                <a:cs typeface="Calibri"/>
              </a:rPr>
              <a:t>Polystyrene beads transferred from insect larvae to the </a:t>
            </a:r>
            <a:r>
              <a:rPr lang="en-US" sz="2000" dirty="0" err="1" smtClean="0">
                <a:cs typeface="Calibri"/>
              </a:rPr>
              <a:t>gastrointest</a:t>
            </a:r>
            <a:r>
              <a:rPr lang="en-US" sz="2000" dirty="0" smtClean="0">
                <a:cs typeface="Calibri"/>
              </a:rPr>
              <a:t> sys of adult mosquitos </a:t>
            </a:r>
            <a:r>
              <a:rPr lang="en-US" sz="1600" dirty="0" smtClean="0">
                <a:cs typeface="Calibri"/>
              </a:rPr>
              <a:t>(Al-</a:t>
            </a:r>
            <a:r>
              <a:rPr lang="en-US" sz="1600" dirty="0" err="1" smtClean="0">
                <a:cs typeface="Calibri"/>
              </a:rPr>
              <a:t>Jaibachi</a:t>
            </a:r>
            <a:r>
              <a:rPr lang="en-US" sz="1600" dirty="0" smtClean="0">
                <a:cs typeface="Calibri"/>
              </a:rPr>
              <a:t> et al 2018)</a:t>
            </a:r>
          </a:p>
          <a:p>
            <a:r>
              <a:rPr lang="en-US" sz="2000" dirty="0" smtClean="0">
                <a:cs typeface="Calibri"/>
              </a:rPr>
              <a:t>Microplastic endpoints in fish and mammals: </a:t>
            </a:r>
            <a:r>
              <a:rPr lang="en-US" sz="2000" dirty="0" smtClean="0">
                <a:solidFill>
                  <a:srgbClr val="000090"/>
                </a:solidFill>
                <a:cs typeface="Calibri"/>
              </a:rPr>
              <a:t>endocrine, </a:t>
            </a:r>
            <a:r>
              <a:rPr lang="en-US" sz="2000" dirty="0">
                <a:solidFill>
                  <a:srgbClr val="000090"/>
                </a:solidFill>
                <a:cs typeface="Calibri"/>
              </a:rPr>
              <a:t>liver, muscle, </a:t>
            </a:r>
            <a:r>
              <a:rPr lang="en-US" sz="2000" dirty="0" smtClean="0">
                <a:solidFill>
                  <a:srgbClr val="000090"/>
                </a:solidFill>
                <a:cs typeface="Calibri"/>
              </a:rPr>
              <a:t>immune response, gills, circulatory, intestine, olfactory, gonads, respiratory, genes/DNA</a:t>
            </a:r>
            <a:r>
              <a:rPr lang="en-US" sz="1600" dirty="0" smtClean="0">
                <a:cs typeface="Calibri"/>
              </a:rPr>
              <a:t>. (Smith et al., 2018, review, </a:t>
            </a:r>
            <a:r>
              <a:rPr lang="en-US" sz="1600" dirty="0" err="1" smtClean="0">
                <a:cs typeface="Calibri"/>
              </a:rPr>
              <a:t>Curr</a:t>
            </a:r>
            <a:r>
              <a:rPr lang="en-US" sz="1600" dirty="0" smtClean="0">
                <a:cs typeface="Calibri"/>
              </a:rPr>
              <a:t> </a:t>
            </a:r>
            <a:r>
              <a:rPr lang="en-US" sz="1600" dirty="0" err="1" smtClean="0">
                <a:cs typeface="Calibri"/>
              </a:rPr>
              <a:t>Env</a:t>
            </a:r>
            <a:r>
              <a:rPr lang="en-US" sz="1600" dirty="0" smtClean="0">
                <a:cs typeface="Calibri"/>
              </a:rPr>
              <a:t> Health Rep.)</a:t>
            </a:r>
          </a:p>
          <a:p>
            <a:r>
              <a:rPr lang="en-US" sz="2000" dirty="0" smtClean="0">
                <a:cs typeface="Calibri"/>
              </a:rPr>
              <a:t>Plastics found in chicken gizzards (digestive tract).</a:t>
            </a:r>
          </a:p>
          <a:p>
            <a:r>
              <a:rPr lang="en-US" sz="2000" dirty="0" smtClean="0">
                <a:cs typeface="Calibri"/>
              </a:rPr>
              <a:t>Plastic beads transferred from rodent placenta to fetus.</a:t>
            </a:r>
          </a:p>
          <a:p>
            <a:r>
              <a:rPr lang="en-US" sz="2000" dirty="0" smtClean="0">
                <a:cs typeface="Calibri"/>
              </a:rPr>
              <a:t>Autopsies of people w knee or hip replacement showed PE particles in </a:t>
            </a:r>
            <a:r>
              <a:rPr lang="en-US" sz="2000" dirty="0" err="1" smtClean="0">
                <a:cs typeface="Calibri"/>
              </a:rPr>
              <a:t>abd</a:t>
            </a:r>
            <a:r>
              <a:rPr lang="en-US" sz="2000" dirty="0" smtClean="0">
                <a:cs typeface="Calibri"/>
              </a:rPr>
              <a:t>. lymph nodes </a:t>
            </a:r>
            <a:r>
              <a:rPr lang="en-US" sz="1600" dirty="0" smtClean="0">
                <a:cs typeface="Calibri"/>
              </a:rPr>
              <a:t>(68%)</a:t>
            </a:r>
            <a:r>
              <a:rPr lang="en-US" sz="2000" dirty="0" smtClean="0">
                <a:cs typeface="Calibri"/>
              </a:rPr>
              <a:t>, liver</a:t>
            </a:r>
            <a:r>
              <a:rPr lang="en-US" sz="2000" dirty="0">
                <a:cs typeface="Calibri"/>
              </a:rPr>
              <a:t>/</a:t>
            </a:r>
            <a:r>
              <a:rPr lang="en-US" sz="2000" dirty="0" smtClean="0">
                <a:cs typeface="Calibri"/>
              </a:rPr>
              <a:t>spleen </a:t>
            </a:r>
            <a:r>
              <a:rPr lang="en-US" sz="1600" dirty="0" smtClean="0">
                <a:cs typeface="Calibri"/>
              </a:rPr>
              <a:t>(14%</a:t>
            </a:r>
            <a:r>
              <a:rPr lang="en-US" sz="1600" dirty="0">
                <a:cs typeface="Calibri"/>
              </a:rPr>
              <a:t>)</a:t>
            </a:r>
            <a:r>
              <a:rPr lang="en-US" sz="2000" dirty="0">
                <a:cs typeface="Calibri"/>
              </a:rPr>
              <a:t>.</a:t>
            </a:r>
            <a:endParaRPr lang="en-US" sz="2000" dirty="0" smtClean="0">
              <a:cs typeface="Calibri"/>
            </a:endParaRPr>
          </a:p>
          <a:p>
            <a:r>
              <a:rPr lang="en-US" sz="2000" dirty="0">
                <a:cs typeface="Calibri"/>
              </a:rPr>
              <a:t>Terrestrial ecosystems absorb </a:t>
            </a:r>
            <a:r>
              <a:rPr lang="en-US" sz="2000" dirty="0" smtClean="0">
                <a:cs typeface="Calibri"/>
              </a:rPr>
              <a:t>plastic – </a:t>
            </a:r>
            <a:r>
              <a:rPr lang="en-US" sz="2000" dirty="0">
                <a:cs typeface="Calibri"/>
              </a:rPr>
              <a:t>1/3 of all plastic waste </a:t>
            </a:r>
            <a:r>
              <a:rPr lang="en-US" sz="2000" dirty="0" smtClean="0">
                <a:cs typeface="Calibri"/>
              </a:rPr>
              <a:t>end up in </a:t>
            </a:r>
            <a:r>
              <a:rPr lang="en-US" sz="2000" dirty="0">
                <a:cs typeface="Calibri"/>
              </a:rPr>
              <a:t>soils or freshwaters </a:t>
            </a:r>
            <a:r>
              <a:rPr lang="en-US" sz="1600" dirty="0">
                <a:cs typeface="Calibri"/>
              </a:rPr>
              <a:t>(Anderson et al. 2018)</a:t>
            </a:r>
          </a:p>
          <a:p>
            <a:r>
              <a:rPr lang="en-US" sz="2000" dirty="0" smtClean="0">
                <a:cs typeface="Calibri"/>
              </a:rPr>
              <a:t>Plastics transferred to soils – Estimate of 110k-730k </a:t>
            </a:r>
            <a:r>
              <a:rPr lang="en-US" sz="2000" dirty="0" err="1" smtClean="0">
                <a:cs typeface="Calibri"/>
              </a:rPr>
              <a:t>tonnes</a:t>
            </a:r>
            <a:r>
              <a:rPr lang="en-US" sz="2000" dirty="0" smtClean="0">
                <a:cs typeface="Calibri"/>
              </a:rPr>
              <a:t> of </a:t>
            </a:r>
            <a:r>
              <a:rPr lang="en-US" sz="2000" dirty="0" err="1" smtClean="0">
                <a:cs typeface="Calibri"/>
              </a:rPr>
              <a:t>microplastic</a:t>
            </a:r>
            <a:r>
              <a:rPr lang="en-US" sz="2000" dirty="0" smtClean="0">
                <a:cs typeface="Calibri"/>
              </a:rPr>
              <a:t> to agricultural soils/</a:t>
            </a:r>
            <a:r>
              <a:rPr lang="en-US" sz="2000" dirty="0" err="1" smtClean="0">
                <a:cs typeface="Calibri"/>
              </a:rPr>
              <a:t>yr</a:t>
            </a:r>
            <a:r>
              <a:rPr lang="en-US" sz="2000" dirty="0" smtClean="0">
                <a:cs typeface="Calibri"/>
              </a:rPr>
              <a:t> in US and Europe </a:t>
            </a:r>
            <a:r>
              <a:rPr lang="en-US" sz="1600" dirty="0" smtClean="0">
                <a:cs typeface="Calibri"/>
              </a:rPr>
              <a:t>(</a:t>
            </a:r>
            <a:r>
              <a:rPr lang="en-US" sz="1600" dirty="0" err="1" smtClean="0">
                <a:cs typeface="Calibri"/>
              </a:rPr>
              <a:t>Nizzetto</a:t>
            </a:r>
            <a:r>
              <a:rPr lang="en-US" sz="1600" dirty="0" smtClean="0">
                <a:cs typeface="Calibri"/>
              </a:rPr>
              <a:t> L, 2016). </a:t>
            </a:r>
            <a:r>
              <a:rPr lang="en-US" sz="2000" dirty="0" err="1" smtClean="0">
                <a:cs typeface="Calibri"/>
              </a:rPr>
              <a:t>Microplastics</a:t>
            </a:r>
            <a:r>
              <a:rPr lang="en-US" sz="2000" dirty="0" smtClean="0">
                <a:cs typeface="Calibri"/>
              </a:rPr>
              <a:t> interact with soil fauna – earthworms.</a:t>
            </a:r>
            <a:endParaRPr lang="en-US" sz="1600" dirty="0" smtClean="0">
              <a:cs typeface="Calibri"/>
            </a:endParaRPr>
          </a:p>
        </p:txBody>
      </p:sp>
    </p:spTree>
    <p:extLst>
      <p:ext uri="{BB962C8B-B14F-4D97-AF65-F5344CB8AC3E}">
        <p14:creationId xmlns:p14="http://schemas.microsoft.com/office/powerpoint/2010/main" val="13815856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98ED85F-DCEE-4B50-802E-71A6E3E12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583" y="369358"/>
            <a:ext cx="7886700" cy="585257"/>
          </a:xfrm>
          <a:solidFill>
            <a:srgbClr val="FFE699"/>
          </a:solidFill>
        </p:spPr>
        <p:txBody>
          <a:bodyPr vert="horz" lIns="91440" tIns="45720" rIns="91440" bIns="45720" rtlCol="0" anchor="ctr">
            <a:normAutofit/>
          </a:bodyPr>
          <a:lstStyle/>
          <a:p>
            <a:pPr algn="ctr" defTabSz="914400"/>
            <a:r>
              <a:rPr lang="en-US" sz="3200" b="1" kern="1200" dirty="0" smtClean="0">
                <a:solidFill>
                  <a:schemeClr val="tx1"/>
                </a:solidFill>
                <a:latin typeface="+mj-lt"/>
                <a:ea typeface="+mj-ea"/>
                <a:cs typeface="+mj-cs"/>
              </a:rPr>
              <a:t>What is found in the home?</a:t>
            </a:r>
            <a:endParaRPr lang="en-US" sz="3200" b="1" kern="1200" dirty="0">
              <a:solidFill>
                <a:schemeClr val="tx1"/>
              </a:solidFill>
              <a:latin typeface="+mj-lt"/>
              <a:ea typeface="+mj-ea"/>
              <a:cs typeface="+mj-cs"/>
            </a:endParaRPr>
          </a:p>
        </p:txBody>
      </p:sp>
      <p:sp>
        <p:nvSpPr>
          <p:cNvPr id="3" name="Content Placeholder 2"/>
          <p:cNvSpPr>
            <a:spLocks noGrp="1"/>
          </p:cNvSpPr>
          <p:nvPr>
            <p:ph idx="1"/>
          </p:nvPr>
        </p:nvSpPr>
        <p:spPr>
          <a:xfrm>
            <a:off x="863600" y="1043715"/>
            <a:ext cx="7484533" cy="5247018"/>
          </a:xfrm>
        </p:spPr>
        <p:txBody>
          <a:bodyPr vert="horz" lIns="91440" tIns="45720" rIns="91440" bIns="45720" rtlCol="0" anchor="t">
            <a:noAutofit/>
          </a:bodyPr>
          <a:lstStyle/>
          <a:p>
            <a:pPr indent="-228600" defTabSz="914400">
              <a:spcBef>
                <a:spcPts val="150"/>
              </a:spcBef>
            </a:pPr>
            <a:r>
              <a:rPr lang="en-US" sz="2000" dirty="0" smtClean="0"/>
              <a:t>Parisian roof top collection of </a:t>
            </a:r>
            <a:r>
              <a:rPr lang="en-US" sz="2000" dirty="0" err="1" smtClean="0"/>
              <a:t>microplastics</a:t>
            </a:r>
            <a:r>
              <a:rPr lang="en-US" sz="2000" dirty="0" smtClean="0"/>
              <a:t> in 2014. Surface of sampling was 0.325 m2 and occurred from 7 to 30 days. </a:t>
            </a:r>
            <a:r>
              <a:rPr lang="en-US" sz="2000" b="1" dirty="0" smtClean="0">
                <a:solidFill>
                  <a:srgbClr val="000000"/>
                </a:solidFill>
              </a:rPr>
              <a:t>More than 90% were </a:t>
            </a:r>
            <a:r>
              <a:rPr lang="en-US" sz="2000" b="1" dirty="0" err="1" smtClean="0">
                <a:solidFill>
                  <a:srgbClr val="000000"/>
                </a:solidFill>
              </a:rPr>
              <a:t>fibres</a:t>
            </a:r>
            <a:r>
              <a:rPr lang="en-US" sz="2000" dirty="0" smtClean="0"/>
              <a:t>.  Amounts ranged from 29-280 particles per m</a:t>
            </a:r>
            <a:r>
              <a:rPr lang="en-US" sz="2000" baseline="30000" dirty="0" smtClean="0"/>
              <a:t>2</a:t>
            </a:r>
            <a:r>
              <a:rPr lang="en-US" sz="2000" dirty="0" smtClean="0"/>
              <a:t> per day (</a:t>
            </a:r>
            <a:r>
              <a:rPr lang="en-US" sz="2000" i="1" dirty="0" smtClean="0"/>
              <a:t>x</a:t>
            </a:r>
            <a:r>
              <a:rPr lang="en-US" sz="2000" dirty="0"/>
              <a:t>=</a:t>
            </a:r>
            <a:r>
              <a:rPr lang="en-US" sz="2000" dirty="0" smtClean="0"/>
              <a:t>118), and highest amounts found during rainfall though no clear correlation w weather. </a:t>
            </a:r>
            <a:r>
              <a:rPr lang="en-US" sz="1600" dirty="0" smtClean="0"/>
              <a:t>(Dris et al, 2018)</a:t>
            </a:r>
            <a:r>
              <a:rPr lang="en-US" sz="2000" dirty="0" smtClean="0"/>
              <a:t>.</a:t>
            </a:r>
          </a:p>
          <a:p>
            <a:pPr marL="0" indent="0" defTabSz="914400">
              <a:spcBef>
                <a:spcPts val="150"/>
              </a:spcBef>
              <a:buNone/>
            </a:pPr>
            <a:endParaRPr lang="en-US" sz="2000" dirty="0" smtClean="0"/>
          </a:p>
          <a:p>
            <a:pPr indent="-228600" defTabSz="914400">
              <a:spcBef>
                <a:spcPts val="150"/>
              </a:spcBef>
            </a:pPr>
            <a:r>
              <a:rPr lang="en-US" sz="2000" dirty="0" smtClean="0"/>
              <a:t>~30% of indoor dust is plastic microfibers </a:t>
            </a:r>
            <a:r>
              <a:rPr lang="en-US" sz="1600" dirty="0" smtClean="0"/>
              <a:t>(Dris et al., 2017)</a:t>
            </a:r>
          </a:p>
          <a:p>
            <a:pPr indent="-228600" defTabSz="914400">
              <a:spcBef>
                <a:spcPts val="150"/>
              </a:spcBef>
            </a:pPr>
            <a:endParaRPr lang="en-US" sz="2000" dirty="0" smtClean="0"/>
          </a:p>
          <a:p>
            <a:pPr indent="-228600" defTabSz="914400">
              <a:spcBef>
                <a:spcPts val="150"/>
              </a:spcBef>
            </a:pPr>
            <a:r>
              <a:rPr lang="en-US" sz="2000" dirty="0" smtClean="0"/>
              <a:t>Sources of airborne microplastics are synthetic textiles from clothing and household items, and land-based application of plastics retained in sewage sludge.</a:t>
            </a:r>
          </a:p>
          <a:p>
            <a:pPr indent="-228600" defTabSz="914400">
              <a:spcBef>
                <a:spcPts val="150"/>
              </a:spcBef>
            </a:pPr>
            <a:endParaRPr lang="en-US" sz="2000" dirty="0" smtClean="0"/>
          </a:p>
          <a:p>
            <a:pPr indent="-228600" defTabSz="914400">
              <a:spcBef>
                <a:spcPts val="150"/>
              </a:spcBef>
            </a:pPr>
            <a:r>
              <a:rPr lang="en-US" sz="2000" dirty="0" smtClean="0"/>
              <a:t>Estimated human exposure from indoor atmospheric fallout - ~68,000 microplastic fibers/year </a:t>
            </a:r>
            <a:r>
              <a:rPr lang="en-US" sz="1600" dirty="0" smtClean="0"/>
              <a:t>(Catarino et al., 2018)</a:t>
            </a:r>
            <a:r>
              <a:rPr lang="en-US" sz="2000" dirty="0" smtClean="0"/>
              <a:t>.  </a:t>
            </a:r>
          </a:p>
          <a:p>
            <a:pPr indent="-228600" defTabSz="914400">
              <a:spcBef>
                <a:spcPts val="150"/>
              </a:spcBef>
            </a:pPr>
            <a:endParaRPr lang="en-US" sz="2000" dirty="0"/>
          </a:p>
        </p:txBody>
      </p:sp>
    </p:spTree>
    <p:extLst>
      <p:ext uri="{BB962C8B-B14F-4D97-AF65-F5344CB8AC3E}">
        <p14:creationId xmlns:p14="http://schemas.microsoft.com/office/powerpoint/2010/main" val="24611617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98ED85F-DCEE-4B50-802E-71A6E3E12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583" y="369358"/>
            <a:ext cx="7886700" cy="585257"/>
          </a:xfrm>
          <a:solidFill>
            <a:srgbClr val="FFE699"/>
          </a:solidFill>
        </p:spPr>
        <p:txBody>
          <a:bodyPr vert="horz" lIns="91440" tIns="45720" rIns="91440" bIns="45720" rtlCol="0" anchor="ctr">
            <a:normAutofit/>
          </a:bodyPr>
          <a:lstStyle/>
          <a:p>
            <a:pPr algn="ctr" defTabSz="914400"/>
            <a:r>
              <a:rPr lang="en-US" sz="3200" b="1" kern="1200" dirty="0" smtClean="0">
                <a:solidFill>
                  <a:schemeClr val="tx1"/>
                </a:solidFill>
                <a:latin typeface="+mj-lt"/>
                <a:ea typeface="+mj-ea"/>
                <a:cs typeface="+mj-cs"/>
              </a:rPr>
              <a:t>What is found outside?</a:t>
            </a:r>
            <a:endParaRPr lang="en-US" sz="3200" b="1" kern="1200" dirty="0">
              <a:solidFill>
                <a:schemeClr val="tx1"/>
              </a:solidFill>
              <a:latin typeface="+mj-lt"/>
              <a:ea typeface="+mj-ea"/>
              <a:cs typeface="+mj-cs"/>
            </a:endParaRPr>
          </a:p>
        </p:txBody>
      </p:sp>
      <p:sp>
        <p:nvSpPr>
          <p:cNvPr id="3" name="Content Placeholder 2"/>
          <p:cNvSpPr>
            <a:spLocks noGrp="1"/>
          </p:cNvSpPr>
          <p:nvPr>
            <p:ph idx="1"/>
          </p:nvPr>
        </p:nvSpPr>
        <p:spPr>
          <a:xfrm>
            <a:off x="414867" y="1043715"/>
            <a:ext cx="8322733" cy="2512285"/>
          </a:xfrm>
        </p:spPr>
        <p:txBody>
          <a:bodyPr vert="horz" lIns="91440" tIns="45720" rIns="91440" bIns="45720" rtlCol="0" anchor="t">
            <a:noAutofit/>
          </a:bodyPr>
          <a:lstStyle/>
          <a:p>
            <a:pPr indent="-228600" defTabSz="914400">
              <a:spcBef>
                <a:spcPts val="150"/>
              </a:spcBef>
            </a:pPr>
            <a:r>
              <a:rPr lang="en-US" sz="2000" dirty="0"/>
              <a:t>Nov. to March data collection of microplastics deposition in remote Fr. Pyrenees, and found </a:t>
            </a:r>
            <a:r>
              <a:rPr lang="en-US" sz="2000" i="1" dirty="0"/>
              <a:t>x</a:t>
            </a:r>
            <a:r>
              <a:rPr lang="en-US" sz="2000" dirty="0"/>
              <a:t>=249 fragments per m</a:t>
            </a:r>
            <a:r>
              <a:rPr lang="en-US" sz="2000" baseline="30000" dirty="0"/>
              <a:t>2</a:t>
            </a:r>
            <a:r>
              <a:rPr lang="en-US" sz="2000" dirty="0"/>
              <a:t> per day</a:t>
            </a:r>
            <a:r>
              <a:rPr lang="en-US" sz="2000" dirty="0" smtClean="0"/>
              <a:t>. </a:t>
            </a:r>
            <a:r>
              <a:rPr lang="en-US" sz="1800" dirty="0" smtClean="0"/>
              <a:t>(Allen et al., 2019)</a:t>
            </a:r>
            <a:endParaRPr lang="en-US" sz="1800" dirty="0"/>
          </a:p>
          <a:p>
            <a:pPr indent="-228600" defTabSz="914400">
              <a:spcBef>
                <a:spcPts val="150"/>
              </a:spcBef>
            </a:pPr>
            <a:endParaRPr lang="en-US" sz="1200" dirty="0" smtClean="0"/>
          </a:p>
          <a:p>
            <a:pPr indent="-228600" defTabSz="914400">
              <a:spcBef>
                <a:spcPts val="150"/>
              </a:spcBef>
            </a:pPr>
            <a:r>
              <a:rPr lang="en-US" sz="2000" dirty="0" smtClean="0"/>
              <a:t>USGS study of CO Rocky Mountains: microscopic plastics were ubiquitous – unexpectedly found in &gt;90% of samples, mainly fibers, greater # in urban than remote sites. </a:t>
            </a:r>
            <a:r>
              <a:rPr lang="en-US" sz="1800" dirty="0" smtClean="0"/>
              <a:t>(</a:t>
            </a:r>
            <a:r>
              <a:rPr lang="en-US" sz="1800" dirty="0" err="1" smtClean="0"/>
              <a:t>Wetherbee</a:t>
            </a:r>
            <a:r>
              <a:rPr lang="en-US" sz="1800" dirty="0" smtClean="0"/>
              <a:t> et al., 2019)</a:t>
            </a:r>
            <a:endParaRPr lang="en-US" sz="18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999" y="3005667"/>
            <a:ext cx="8633572" cy="3699933"/>
          </a:xfrm>
          <a:prstGeom prst="rect">
            <a:avLst/>
          </a:prstGeom>
        </p:spPr>
      </p:pic>
    </p:spTree>
    <p:extLst>
      <p:ext uri="{BB962C8B-B14F-4D97-AF65-F5344CB8AC3E}">
        <p14:creationId xmlns:p14="http://schemas.microsoft.com/office/powerpoint/2010/main" val="36446599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335E411-B3D4-4F8A-B068-610E14960F7E}"/>
              </a:ext>
            </a:extLst>
          </p:cNvPr>
          <p:cNvSpPr>
            <a:spLocks noGrp="1"/>
          </p:cNvSpPr>
          <p:nvPr>
            <p:ph type="title"/>
          </p:nvPr>
        </p:nvSpPr>
        <p:spPr/>
        <p:txBody>
          <a:bodyPr/>
          <a:lstStyle/>
          <a:p>
            <a:pPr algn="ctr"/>
            <a:r>
              <a:rPr lang="en-US" b="1" dirty="0"/>
              <a:t>What can we do?</a:t>
            </a:r>
            <a:r>
              <a:rPr lang="en-US" dirty="0"/>
              <a:t> </a:t>
            </a:r>
            <a:r>
              <a:rPr lang="en-US" dirty="0">
                <a:cs typeface="Calibri Light"/>
              </a:rPr>
              <a:t/>
            </a:r>
            <a:br>
              <a:rPr lang="en-US" dirty="0">
                <a:cs typeface="Calibri Light"/>
              </a:rPr>
            </a:br>
            <a:r>
              <a:rPr lang="en-US" dirty="0">
                <a:cs typeface="Calibri Light"/>
              </a:rPr>
              <a:t/>
            </a:r>
            <a:br>
              <a:rPr lang="en-US" dirty="0">
                <a:cs typeface="Calibri Light"/>
              </a:rPr>
            </a:br>
            <a:endParaRPr lang="en-US" dirty="0"/>
          </a:p>
        </p:txBody>
      </p:sp>
    </p:spTree>
    <p:extLst>
      <p:ext uri="{BB962C8B-B14F-4D97-AF65-F5344CB8AC3E}">
        <p14:creationId xmlns:p14="http://schemas.microsoft.com/office/powerpoint/2010/main" val="42646346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02F3C71-C981-4614-98EA-D6C494F809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2662" y="321176"/>
            <a:ext cx="4406128"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D8ED738-90F9-4ECD-9A75-CE558C22BC3B}"/>
              </a:ext>
            </a:extLst>
          </p:cNvPr>
          <p:cNvSpPr>
            <a:spLocks noGrp="1"/>
          </p:cNvSpPr>
          <p:nvPr>
            <p:ph type="title"/>
          </p:nvPr>
        </p:nvSpPr>
        <p:spPr>
          <a:xfrm>
            <a:off x="438337" y="199997"/>
            <a:ext cx="4653738" cy="1344975"/>
          </a:xfrm>
        </p:spPr>
        <p:txBody>
          <a:bodyPr>
            <a:normAutofit/>
          </a:bodyPr>
          <a:lstStyle/>
          <a:p>
            <a:r>
              <a:rPr lang="en-US" sz="3500" b="1"/>
              <a:t>Types of Solutions</a:t>
            </a:r>
          </a:p>
        </p:txBody>
      </p:sp>
      <p:sp>
        <p:nvSpPr>
          <p:cNvPr id="3" name="Content Placeholder 2">
            <a:extLst>
              <a:ext uri="{FF2B5EF4-FFF2-40B4-BE49-F238E27FC236}">
                <a16:creationId xmlns:a16="http://schemas.microsoft.com/office/drawing/2014/main" xmlns="" id="{D5F9CEC8-722E-4630-8D0F-08998E519DEC}"/>
              </a:ext>
            </a:extLst>
          </p:cNvPr>
          <p:cNvSpPr>
            <a:spLocks noGrp="1"/>
          </p:cNvSpPr>
          <p:nvPr>
            <p:ph idx="1"/>
          </p:nvPr>
        </p:nvSpPr>
        <p:spPr>
          <a:xfrm>
            <a:off x="920936" y="1656096"/>
            <a:ext cx="2927164" cy="3626917"/>
          </a:xfrm>
        </p:spPr>
        <p:txBody>
          <a:bodyPr>
            <a:normAutofit/>
          </a:bodyPr>
          <a:lstStyle/>
          <a:p>
            <a:pPr>
              <a:spcAft>
                <a:spcPts val="600"/>
              </a:spcAft>
            </a:pPr>
            <a:r>
              <a:rPr lang="en-US" sz="2400" dirty="0" smtClean="0"/>
              <a:t>Regulatory </a:t>
            </a:r>
          </a:p>
          <a:p>
            <a:pPr>
              <a:spcAft>
                <a:spcPts val="600"/>
              </a:spcAft>
            </a:pPr>
            <a:r>
              <a:rPr lang="en-US" sz="2400" dirty="0" smtClean="0"/>
              <a:t>Business Action</a:t>
            </a:r>
            <a:endParaRPr lang="en-US" sz="2400" dirty="0"/>
          </a:p>
          <a:p>
            <a:pPr>
              <a:spcAft>
                <a:spcPts val="600"/>
              </a:spcAft>
            </a:pPr>
            <a:r>
              <a:rPr lang="en-US" sz="2400" dirty="0"/>
              <a:t>Individual Action</a:t>
            </a:r>
          </a:p>
          <a:p>
            <a:pPr>
              <a:spcAft>
                <a:spcPts val="600"/>
              </a:spcAft>
            </a:pPr>
            <a:r>
              <a:rPr lang="en-US" sz="2400" dirty="0"/>
              <a:t>Community </a:t>
            </a:r>
            <a:r>
              <a:rPr lang="en-US" sz="2400" dirty="0" smtClean="0"/>
              <a:t>Action</a:t>
            </a:r>
            <a:endParaRPr lang="en-US" sz="2400" dirty="0"/>
          </a:p>
          <a:p>
            <a:pPr>
              <a:spcAft>
                <a:spcPts val="600"/>
              </a:spcAft>
            </a:pPr>
            <a:r>
              <a:rPr lang="en-US" sz="2400" dirty="0" err="1" smtClean="0"/>
              <a:t>Science&amp;Technology</a:t>
            </a:r>
            <a:r>
              <a:rPr lang="en-US" sz="2400" dirty="0"/>
              <a:t>	</a:t>
            </a:r>
          </a:p>
          <a:p>
            <a:pPr marL="0" indent="0">
              <a:buNone/>
            </a:pPr>
            <a:endParaRPr lang="en-US" sz="2400" dirty="0"/>
          </a:p>
        </p:txBody>
      </p:sp>
      <p:pic>
        <p:nvPicPr>
          <p:cNvPr id="8" name="Picture 8" descr="A picture containing person, ground, outdoor, bench&#10;&#10;Description generated with very high confidence">
            <a:extLst>
              <a:ext uri="{FF2B5EF4-FFF2-40B4-BE49-F238E27FC236}">
                <a16:creationId xmlns:a16="http://schemas.microsoft.com/office/drawing/2014/main" xmlns="" id="{DA59CBC3-36AC-4981-BD36-93A0C8DE0C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1188" y="232740"/>
            <a:ext cx="4164400" cy="2657598"/>
          </a:xfrm>
          <a:prstGeom prst="rect">
            <a:avLst/>
          </a:prstGeom>
          <a:ln w="3175">
            <a:solidFill>
              <a:schemeClr val="tx1"/>
            </a:solidFill>
          </a:ln>
        </p:spPr>
      </p:pic>
      <p:pic>
        <p:nvPicPr>
          <p:cNvPr id="7" name="Picture 6" descr="Screen Shot 2019-06-18 at 6.57.42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9000" y="2913768"/>
            <a:ext cx="4207933" cy="3351568"/>
          </a:xfrm>
          <a:prstGeom prst="rect">
            <a:avLst/>
          </a:prstGeom>
        </p:spPr>
      </p:pic>
      <p:sp>
        <p:nvSpPr>
          <p:cNvPr id="9" name="TextBox 8"/>
          <p:cNvSpPr txBox="1"/>
          <p:nvPr/>
        </p:nvSpPr>
        <p:spPr>
          <a:xfrm>
            <a:off x="4741333" y="2573868"/>
            <a:ext cx="2245652" cy="307777"/>
          </a:xfrm>
          <a:prstGeom prst="rect">
            <a:avLst/>
          </a:prstGeom>
          <a:noFill/>
        </p:spPr>
        <p:txBody>
          <a:bodyPr wrap="none" rtlCol="0">
            <a:spAutoFit/>
          </a:bodyPr>
          <a:lstStyle/>
          <a:p>
            <a:r>
              <a:rPr lang="en-US" sz="1400" dirty="0" err="1" smtClean="0">
                <a:solidFill>
                  <a:schemeClr val="bg1"/>
                </a:solidFill>
              </a:rPr>
              <a:t>Octoraro</a:t>
            </a:r>
            <a:r>
              <a:rPr lang="en-US" sz="1400" dirty="0" smtClean="0">
                <a:solidFill>
                  <a:schemeClr val="bg1"/>
                </a:solidFill>
              </a:rPr>
              <a:t> Reservoir Clean up</a:t>
            </a:r>
            <a:endParaRPr lang="en-US" sz="1400" dirty="0">
              <a:solidFill>
                <a:schemeClr val="bg1"/>
              </a:solidFill>
            </a:endParaRPr>
          </a:p>
        </p:txBody>
      </p:sp>
      <p:sp>
        <p:nvSpPr>
          <p:cNvPr id="11" name="TextBox 10"/>
          <p:cNvSpPr txBox="1"/>
          <p:nvPr/>
        </p:nvSpPr>
        <p:spPr>
          <a:xfrm>
            <a:off x="4715933" y="5935133"/>
            <a:ext cx="3546063" cy="307777"/>
          </a:xfrm>
          <a:prstGeom prst="rect">
            <a:avLst/>
          </a:prstGeom>
          <a:noFill/>
        </p:spPr>
        <p:txBody>
          <a:bodyPr wrap="none" rtlCol="0">
            <a:spAutoFit/>
          </a:bodyPr>
          <a:lstStyle/>
          <a:p>
            <a:r>
              <a:rPr lang="en-US" sz="1400" dirty="0" smtClean="0">
                <a:solidFill>
                  <a:schemeClr val="bg1"/>
                </a:solidFill>
              </a:rPr>
              <a:t>Northern Hawaii islands derelict gear clean up</a:t>
            </a:r>
            <a:endParaRPr lang="en-US" sz="1400" dirty="0">
              <a:solidFill>
                <a:schemeClr val="bg1"/>
              </a:solidFill>
            </a:endParaRPr>
          </a:p>
        </p:txBody>
      </p:sp>
    </p:spTree>
    <p:extLst>
      <p:ext uri="{BB962C8B-B14F-4D97-AF65-F5344CB8AC3E}">
        <p14:creationId xmlns:p14="http://schemas.microsoft.com/office/powerpoint/2010/main" val="9910793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69BAAD3-C716-4641-9DF4-6DDB1C959588}"/>
              </a:ext>
            </a:extLst>
          </p:cNvPr>
          <p:cNvSpPr txBox="1"/>
          <p:nvPr/>
        </p:nvSpPr>
        <p:spPr>
          <a:xfrm>
            <a:off x="317500" y="5501994"/>
            <a:ext cx="8434917" cy="1077218"/>
          </a:xfrm>
          <a:prstGeom prst="rect">
            <a:avLst/>
          </a:prstGeom>
          <a:noFill/>
        </p:spPr>
        <p:txBody>
          <a:bodyPr wrap="square" rtlCol="0">
            <a:spAutoFit/>
          </a:bodyPr>
          <a:lstStyle/>
          <a:p>
            <a:r>
              <a:rPr lang="en-US" sz="1600" dirty="0" err="1" smtClean="0"/>
              <a:t>Eerkes</a:t>
            </a:r>
            <a:r>
              <a:rPr lang="en-US" sz="1600" dirty="0" smtClean="0"/>
              <a:t>-Medrano , et al. 2015. </a:t>
            </a:r>
            <a:r>
              <a:rPr lang="en-US" sz="1600" dirty="0" err="1" smtClean="0"/>
              <a:t>Microplastics</a:t>
            </a:r>
            <a:r>
              <a:rPr lang="en-US" sz="1600" dirty="0" smtClean="0"/>
              <a:t> in freshwater systems: A review of the emerging threats, identification of knowledge gaps and prioritization of research needs.  </a:t>
            </a:r>
            <a:r>
              <a:rPr lang="en-US" sz="1600" u="sng" dirty="0" smtClean="0"/>
              <a:t>Water Research</a:t>
            </a:r>
            <a:r>
              <a:rPr lang="en-US" sz="1600" dirty="0" smtClean="0"/>
              <a:t>.</a:t>
            </a:r>
          </a:p>
          <a:p>
            <a:r>
              <a:rPr lang="en-US" sz="1600" dirty="0" err="1" smtClean="0"/>
              <a:t>Thevenon</a:t>
            </a:r>
            <a:r>
              <a:rPr lang="en-US" sz="1600" dirty="0" smtClean="0"/>
              <a:t>, et al. 2014. Plastic debris in the ocean: The characterization of marine plastics and their </a:t>
            </a:r>
            <a:r>
              <a:rPr lang="en-US" sz="1600" dirty="0" err="1" smtClean="0"/>
              <a:t>env’l</a:t>
            </a:r>
            <a:r>
              <a:rPr lang="en-US" sz="1600" dirty="0" smtClean="0"/>
              <a:t> impact, situation analysis report. Intl Union for Conservation of Nature and Natural Resources.</a:t>
            </a:r>
            <a:endParaRPr lang="en-US" sz="1600" dirty="0"/>
          </a:p>
        </p:txBody>
      </p:sp>
      <p:sp>
        <p:nvSpPr>
          <p:cNvPr id="10" name="TextBox 9">
            <a:extLst>
              <a:ext uri="{FF2B5EF4-FFF2-40B4-BE49-F238E27FC236}">
                <a16:creationId xmlns:a16="http://schemas.microsoft.com/office/drawing/2014/main" xmlns="" id="{B372196B-C85D-40B0-BB8C-89C7F6F22D43}"/>
              </a:ext>
            </a:extLst>
          </p:cNvPr>
          <p:cNvSpPr txBox="1"/>
          <p:nvPr/>
        </p:nvSpPr>
        <p:spPr>
          <a:xfrm>
            <a:off x="162232" y="309716"/>
            <a:ext cx="5720408" cy="461665"/>
          </a:xfrm>
          <a:prstGeom prst="rect">
            <a:avLst/>
          </a:prstGeom>
          <a:noFill/>
        </p:spPr>
        <p:txBody>
          <a:bodyPr wrap="square" rtlCol="0">
            <a:spAutoFit/>
          </a:bodyPr>
          <a:lstStyle/>
          <a:p>
            <a:r>
              <a:rPr lang="en-US" sz="2400" b="1" dirty="0" smtClean="0">
                <a:solidFill>
                  <a:srgbClr val="FF0000"/>
                </a:solidFill>
              </a:rPr>
              <a:t>Policy Development </a:t>
            </a:r>
            <a:endParaRPr lang="en-US" sz="2400" b="1" baseline="30000" dirty="0">
              <a:solidFill>
                <a:srgbClr val="FF0000"/>
              </a:solidFill>
            </a:endParaRPr>
          </a:p>
        </p:txBody>
      </p:sp>
      <p:sp>
        <p:nvSpPr>
          <p:cNvPr id="2" name="TextBox 1"/>
          <p:cNvSpPr txBox="1"/>
          <p:nvPr/>
        </p:nvSpPr>
        <p:spPr>
          <a:xfrm>
            <a:off x="275167" y="755650"/>
            <a:ext cx="8636000" cy="4755148"/>
          </a:xfrm>
          <a:prstGeom prst="rect">
            <a:avLst/>
          </a:prstGeom>
          <a:noFill/>
        </p:spPr>
        <p:txBody>
          <a:bodyPr wrap="square" rtlCol="0">
            <a:spAutoFit/>
          </a:bodyPr>
          <a:lstStyle/>
          <a:p>
            <a:pPr marL="342900" indent="-342900">
              <a:spcAft>
                <a:spcPts val="600"/>
              </a:spcAft>
              <a:buFont typeface="Arial"/>
              <a:buChar char="•"/>
            </a:pPr>
            <a:r>
              <a:rPr lang="en-US" sz="2100" dirty="0" smtClean="0">
                <a:solidFill>
                  <a:srgbClr val="81004E"/>
                </a:solidFill>
              </a:rPr>
              <a:t>Understand the presence of plastics and its impacts.</a:t>
            </a:r>
          </a:p>
          <a:p>
            <a:pPr marL="342900" indent="-342900">
              <a:spcAft>
                <a:spcPts val="600"/>
              </a:spcAft>
              <a:buFont typeface="Arial"/>
              <a:buChar char="•"/>
            </a:pPr>
            <a:r>
              <a:rPr lang="en-US" sz="2100" dirty="0" smtClean="0">
                <a:solidFill>
                  <a:srgbClr val="FF0000"/>
                </a:solidFill>
              </a:rPr>
              <a:t>First</a:t>
            </a:r>
            <a:r>
              <a:rPr lang="en-US" sz="2100" dirty="0" smtClean="0">
                <a:solidFill>
                  <a:srgbClr val="81004E"/>
                </a:solidFill>
              </a:rPr>
              <a:t> - Prevent further inputs into freshwater, air, and land.  </a:t>
            </a:r>
            <a:r>
              <a:rPr lang="en-US" sz="2100" dirty="0" smtClean="0">
                <a:solidFill>
                  <a:srgbClr val="FF0000"/>
                </a:solidFill>
              </a:rPr>
              <a:t>Second</a:t>
            </a:r>
            <a:r>
              <a:rPr lang="en-US" sz="2100" dirty="0" smtClean="0">
                <a:solidFill>
                  <a:srgbClr val="81004E"/>
                </a:solidFill>
              </a:rPr>
              <a:t> - Reduce the total amounts in the environment.  Solid waste stream must be minimized in streams, estuaries, coasts.</a:t>
            </a:r>
          </a:p>
          <a:p>
            <a:pPr marL="342900" indent="-342900">
              <a:spcAft>
                <a:spcPts val="600"/>
              </a:spcAft>
              <a:buFont typeface="Arial"/>
              <a:buChar char="•"/>
            </a:pPr>
            <a:r>
              <a:rPr lang="en-US" sz="2100" dirty="0" smtClean="0">
                <a:solidFill>
                  <a:srgbClr val="81004E"/>
                </a:solidFill>
              </a:rPr>
              <a:t>Develop educational programs.</a:t>
            </a:r>
          </a:p>
          <a:p>
            <a:pPr marL="342900" indent="-342900">
              <a:spcAft>
                <a:spcPts val="600"/>
              </a:spcAft>
              <a:buFont typeface="Arial"/>
              <a:buChar char="•"/>
            </a:pPr>
            <a:r>
              <a:rPr lang="en-US" sz="2100" dirty="0" smtClean="0">
                <a:solidFill>
                  <a:srgbClr val="81004E"/>
                </a:solidFill>
              </a:rPr>
              <a:t>Develop standardized monitoring techniques – </a:t>
            </a:r>
            <a:r>
              <a:rPr lang="en-US" dirty="0" smtClean="0">
                <a:solidFill>
                  <a:srgbClr val="81004E"/>
                </a:solidFill>
              </a:rPr>
              <a:t>See NOAA, Laboratory Methods for the Analysis of </a:t>
            </a:r>
            <a:r>
              <a:rPr lang="en-US" dirty="0" err="1" smtClean="0">
                <a:solidFill>
                  <a:srgbClr val="81004E"/>
                </a:solidFill>
              </a:rPr>
              <a:t>Microplastics</a:t>
            </a:r>
            <a:r>
              <a:rPr lang="en-US" dirty="0" smtClean="0">
                <a:solidFill>
                  <a:srgbClr val="81004E"/>
                </a:solidFill>
              </a:rPr>
              <a:t> in the Marine Environment</a:t>
            </a:r>
            <a:r>
              <a:rPr lang="en-US" sz="2100" dirty="0" smtClean="0">
                <a:solidFill>
                  <a:srgbClr val="81004E"/>
                </a:solidFill>
              </a:rPr>
              <a:t>. </a:t>
            </a:r>
          </a:p>
          <a:p>
            <a:pPr marL="342900" indent="-342900">
              <a:spcAft>
                <a:spcPts val="600"/>
              </a:spcAft>
              <a:buFont typeface="Arial"/>
              <a:buChar char="•"/>
            </a:pPr>
            <a:r>
              <a:rPr lang="en-US" sz="2100" dirty="0" smtClean="0">
                <a:solidFill>
                  <a:srgbClr val="81004E"/>
                </a:solidFill>
              </a:rPr>
              <a:t>Develop research priorities. </a:t>
            </a:r>
          </a:p>
          <a:p>
            <a:pPr marL="342900" indent="-342900">
              <a:spcAft>
                <a:spcPts val="600"/>
              </a:spcAft>
              <a:buFont typeface="Arial"/>
              <a:buChar char="•"/>
            </a:pPr>
            <a:r>
              <a:rPr lang="en-US" sz="2100" dirty="0" smtClean="0">
                <a:solidFill>
                  <a:srgbClr val="81004E"/>
                </a:solidFill>
              </a:rPr>
              <a:t>Develop regulatory actions - legislation to address </a:t>
            </a:r>
            <a:r>
              <a:rPr lang="en-US" sz="2100" dirty="0" err="1" smtClean="0">
                <a:solidFill>
                  <a:srgbClr val="81004E"/>
                </a:solidFill>
              </a:rPr>
              <a:t>microplastic</a:t>
            </a:r>
            <a:r>
              <a:rPr lang="en-US" sz="2100" dirty="0" smtClean="0">
                <a:solidFill>
                  <a:srgbClr val="81004E"/>
                </a:solidFill>
              </a:rPr>
              <a:t> spills.</a:t>
            </a:r>
          </a:p>
          <a:p>
            <a:pPr marL="342900" indent="-342900">
              <a:spcAft>
                <a:spcPts val="600"/>
              </a:spcAft>
              <a:buFont typeface="Arial"/>
              <a:buChar char="•"/>
            </a:pPr>
            <a:r>
              <a:rPr lang="en-US" sz="2100" dirty="0" smtClean="0">
                <a:solidFill>
                  <a:srgbClr val="81004E"/>
                </a:solidFill>
              </a:rPr>
              <a:t>Urge your federal representatives to fund NSF, EPA, and other federal science agencies to engage in systematic studies of chronic low levels of plastic ingestion. Funding not available to scientists currently except from NOAA.</a:t>
            </a:r>
          </a:p>
        </p:txBody>
      </p:sp>
    </p:spTree>
    <p:extLst>
      <p:ext uri="{BB962C8B-B14F-4D97-AF65-F5344CB8AC3E}">
        <p14:creationId xmlns:p14="http://schemas.microsoft.com/office/powerpoint/2010/main" val="3438145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7201" y="1264357"/>
            <a:ext cx="5698067" cy="4981221"/>
          </a:xfrm>
          <a:solidFill>
            <a:schemeClr val="bg1">
              <a:lumMod val="85000"/>
            </a:schemeClr>
          </a:solidFill>
        </p:spPr>
        <p:txBody>
          <a:bodyPr>
            <a:normAutofit fontScale="92500" lnSpcReduction="20000"/>
          </a:bodyPr>
          <a:lstStyle/>
          <a:p>
            <a:r>
              <a:rPr lang="en-US" b="1" dirty="0" smtClean="0"/>
              <a:t>Cardboard box and apple core </a:t>
            </a:r>
            <a:r>
              <a:rPr lang="en-US" dirty="0" smtClean="0"/>
              <a:t>– 2 months</a:t>
            </a:r>
          </a:p>
          <a:p>
            <a:r>
              <a:rPr lang="en-US" b="1" dirty="0" smtClean="0"/>
              <a:t>Cotton shirt </a:t>
            </a:r>
            <a:r>
              <a:rPr lang="en-US" dirty="0" smtClean="0"/>
              <a:t>– 2-5 months</a:t>
            </a:r>
          </a:p>
          <a:p>
            <a:r>
              <a:rPr lang="en-US" b="1" dirty="0"/>
              <a:t>Wool socks </a:t>
            </a:r>
            <a:r>
              <a:rPr lang="en-US" dirty="0"/>
              <a:t>– 1-5 years</a:t>
            </a:r>
          </a:p>
          <a:p>
            <a:r>
              <a:rPr lang="en-US" b="1" dirty="0" smtClean="0"/>
              <a:t>Waxed carton </a:t>
            </a:r>
            <a:r>
              <a:rPr lang="en-US" dirty="0" smtClean="0"/>
              <a:t>– 5 years</a:t>
            </a:r>
          </a:p>
          <a:p>
            <a:r>
              <a:rPr lang="en-US" b="1" dirty="0" smtClean="0"/>
              <a:t>Cigarette butt </a:t>
            </a:r>
            <a:r>
              <a:rPr lang="en-US" dirty="0" smtClean="0"/>
              <a:t>– 1.5 to 10 years</a:t>
            </a:r>
          </a:p>
          <a:p>
            <a:r>
              <a:rPr lang="en-US" b="1" dirty="0" smtClean="0"/>
              <a:t>Plastic grocery bag </a:t>
            </a:r>
            <a:r>
              <a:rPr lang="en-US" dirty="0" smtClean="0"/>
              <a:t>– 15-1000 years</a:t>
            </a:r>
          </a:p>
          <a:p>
            <a:r>
              <a:rPr lang="en-US" b="1" dirty="0" smtClean="0"/>
              <a:t>Paper cup </a:t>
            </a:r>
            <a:r>
              <a:rPr lang="en-US" dirty="0" smtClean="0"/>
              <a:t>– more than 20 years</a:t>
            </a:r>
          </a:p>
          <a:p>
            <a:r>
              <a:rPr lang="en-US" b="1" dirty="0" smtClean="0"/>
              <a:t>Nylon</a:t>
            </a:r>
            <a:r>
              <a:rPr lang="en-US" dirty="0" smtClean="0"/>
              <a:t> – 30-40 years</a:t>
            </a:r>
          </a:p>
          <a:p>
            <a:r>
              <a:rPr lang="en-US" b="1" dirty="0" smtClean="0"/>
              <a:t>Tin can </a:t>
            </a:r>
            <a:r>
              <a:rPr lang="en-US" dirty="0" smtClean="0"/>
              <a:t>– 50 years</a:t>
            </a:r>
          </a:p>
          <a:p>
            <a:r>
              <a:rPr lang="en-US" b="1" dirty="0" smtClean="0"/>
              <a:t>Tires and rubber shoe/boot soles </a:t>
            </a:r>
            <a:r>
              <a:rPr lang="en-US" dirty="0" smtClean="0"/>
              <a:t>– 50-100 years</a:t>
            </a:r>
          </a:p>
          <a:p>
            <a:r>
              <a:rPr lang="en-US" b="1" dirty="0" smtClean="0"/>
              <a:t>Alkaline batteries </a:t>
            </a:r>
            <a:r>
              <a:rPr lang="en-US" dirty="0" smtClean="0"/>
              <a:t>– 100 years</a:t>
            </a:r>
          </a:p>
          <a:p>
            <a:r>
              <a:rPr lang="en-US" b="1" dirty="0" smtClean="0"/>
              <a:t>Aluminum can </a:t>
            </a:r>
            <a:r>
              <a:rPr lang="en-US" dirty="0" smtClean="0"/>
              <a:t>– 200 years</a:t>
            </a:r>
          </a:p>
          <a:p>
            <a:r>
              <a:rPr lang="en-US" b="1" dirty="0" smtClean="0"/>
              <a:t>Plastic beverage holder </a:t>
            </a:r>
            <a:r>
              <a:rPr lang="en-US" dirty="0" smtClean="0"/>
              <a:t>– 400 years</a:t>
            </a:r>
          </a:p>
          <a:p>
            <a:r>
              <a:rPr lang="en-US" b="1" dirty="0" smtClean="0"/>
              <a:t>Disposable diaper and plastic bottle </a:t>
            </a:r>
            <a:r>
              <a:rPr lang="en-US" dirty="0" smtClean="0"/>
              <a:t>– ~500 years</a:t>
            </a:r>
          </a:p>
          <a:p>
            <a:r>
              <a:rPr lang="en-US" b="1" dirty="0" smtClean="0"/>
              <a:t>Fishing line </a:t>
            </a:r>
            <a:r>
              <a:rPr lang="en-US" dirty="0" smtClean="0"/>
              <a:t>– 600 years</a:t>
            </a:r>
          </a:p>
          <a:p>
            <a:r>
              <a:rPr lang="en-US" b="1" dirty="0"/>
              <a:t>Foam buoy, </a:t>
            </a:r>
            <a:r>
              <a:rPr lang="en-US" b="1" dirty="0" err="1"/>
              <a:t>styrofoam</a:t>
            </a:r>
            <a:r>
              <a:rPr lang="en-US" b="1" dirty="0"/>
              <a:t> </a:t>
            </a:r>
            <a:r>
              <a:rPr lang="en-US" b="1" dirty="0" smtClean="0"/>
              <a:t>cup</a:t>
            </a:r>
            <a:r>
              <a:rPr lang="en-US" b="1" dirty="0"/>
              <a:t> </a:t>
            </a:r>
            <a:r>
              <a:rPr lang="en-US" dirty="0" smtClean="0"/>
              <a:t>– practicably, never</a:t>
            </a:r>
          </a:p>
          <a:p>
            <a:endParaRPr lang="en-US" dirty="0"/>
          </a:p>
        </p:txBody>
      </p:sp>
      <p:sp>
        <p:nvSpPr>
          <p:cNvPr id="3" name="TextBox 2"/>
          <p:cNvSpPr txBox="1"/>
          <p:nvPr/>
        </p:nvSpPr>
        <p:spPr>
          <a:xfrm>
            <a:off x="1222587" y="386080"/>
            <a:ext cx="6807873" cy="584776"/>
          </a:xfrm>
          <a:prstGeom prst="rect">
            <a:avLst/>
          </a:prstGeom>
          <a:noFill/>
        </p:spPr>
        <p:txBody>
          <a:bodyPr wrap="none" rtlCol="0">
            <a:spAutoFit/>
          </a:bodyPr>
          <a:lstStyle/>
          <a:p>
            <a:r>
              <a:rPr lang="en-US" sz="3200" dirty="0" smtClean="0">
                <a:solidFill>
                  <a:srgbClr val="000090"/>
                </a:solidFill>
                <a:effectLst>
                  <a:outerShdw blurRad="50800" dist="38100" dir="2700000" algn="tl" rotWithShape="0">
                    <a:srgbClr val="000000">
                      <a:alpha val="43000"/>
                    </a:srgbClr>
                  </a:outerShdw>
                </a:effectLst>
              </a:rPr>
              <a:t>How Long until It Is </a:t>
            </a:r>
            <a:r>
              <a:rPr lang="en-US" sz="3200" dirty="0">
                <a:solidFill>
                  <a:srgbClr val="000090"/>
                </a:solidFill>
                <a:effectLst>
                  <a:outerShdw blurRad="50800" dist="38100" dir="2700000" algn="tl" rotWithShape="0">
                    <a:srgbClr val="000000">
                      <a:alpha val="43000"/>
                    </a:srgbClr>
                  </a:outerShdw>
                </a:effectLst>
              </a:rPr>
              <a:t>Gone? </a:t>
            </a:r>
            <a:r>
              <a:rPr lang="en-US" sz="3200" dirty="0" smtClean="0">
                <a:solidFill>
                  <a:srgbClr val="000090"/>
                </a:solidFill>
                <a:effectLst>
                  <a:outerShdw blurRad="50800" dist="38100" dir="2700000" algn="tl" rotWithShape="0">
                    <a:srgbClr val="000000">
                      <a:alpha val="43000"/>
                    </a:srgbClr>
                  </a:outerShdw>
                </a:effectLst>
              </a:rPr>
              <a:t>(projections) </a:t>
            </a:r>
          </a:p>
        </p:txBody>
      </p:sp>
      <p:sp>
        <p:nvSpPr>
          <p:cNvPr id="4" name="TextBox 3"/>
          <p:cNvSpPr txBox="1"/>
          <p:nvPr/>
        </p:nvSpPr>
        <p:spPr>
          <a:xfrm>
            <a:off x="1936750" y="867834"/>
            <a:ext cx="5253963" cy="369332"/>
          </a:xfrm>
          <a:prstGeom prst="rect">
            <a:avLst/>
          </a:prstGeom>
          <a:noFill/>
        </p:spPr>
        <p:txBody>
          <a:bodyPr wrap="none" rtlCol="0">
            <a:spAutoFit/>
          </a:bodyPr>
          <a:lstStyle/>
          <a:p>
            <a:r>
              <a:rPr lang="en-US" dirty="0">
                <a:solidFill>
                  <a:srgbClr val="000090"/>
                </a:solidFill>
              </a:rPr>
              <a:t>Depends on the </a:t>
            </a:r>
            <a:r>
              <a:rPr lang="en-US" dirty="0" smtClean="0">
                <a:solidFill>
                  <a:srgbClr val="000090"/>
                </a:solidFill>
              </a:rPr>
              <a:t>amount </a:t>
            </a:r>
            <a:r>
              <a:rPr lang="en-US" dirty="0">
                <a:solidFill>
                  <a:srgbClr val="000090"/>
                </a:solidFill>
              </a:rPr>
              <a:t>of moisture and heat </a:t>
            </a:r>
            <a:r>
              <a:rPr lang="en-US" dirty="0" smtClean="0">
                <a:solidFill>
                  <a:srgbClr val="000090"/>
                </a:solidFill>
              </a:rPr>
              <a:t>present</a:t>
            </a:r>
            <a:endParaRPr lang="en-US" dirty="0">
              <a:solidFill>
                <a:srgbClr val="000090"/>
              </a:solidFill>
            </a:endParaRPr>
          </a:p>
        </p:txBody>
      </p:sp>
      <p:sp>
        <p:nvSpPr>
          <p:cNvPr id="5" name="Frame 4"/>
          <p:cNvSpPr/>
          <p:nvPr/>
        </p:nvSpPr>
        <p:spPr>
          <a:xfrm>
            <a:off x="1915583" y="5101167"/>
            <a:ext cx="3704167" cy="338666"/>
          </a:xfrm>
          <a:prstGeom prst="frame">
            <a:avLst/>
          </a:prstGeom>
          <a:ln w="1905" cmpd="sng"/>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35644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4573D4-D81D-4AFC-9FE1-B8C6478782CB}"/>
              </a:ext>
            </a:extLst>
          </p:cNvPr>
          <p:cNvSpPr>
            <a:spLocks noGrp="1"/>
          </p:cNvSpPr>
          <p:nvPr>
            <p:ph type="title"/>
          </p:nvPr>
        </p:nvSpPr>
        <p:spPr>
          <a:xfrm>
            <a:off x="1843560" y="220173"/>
            <a:ext cx="6436840" cy="755472"/>
          </a:xfrm>
        </p:spPr>
        <p:txBody>
          <a:bodyPr/>
          <a:lstStyle/>
          <a:p>
            <a:r>
              <a:rPr lang="en-US" b="1" dirty="0"/>
              <a:t>Plastic Bag Bans, Fees, and Recycling</a:t>
            </a:r>
            <a:endParaRPr lang="en-US" b="1" dirty="0">
              <a:cs typeface="Calibri Light"/>
            </a:endParaRPr>
          </a:p>
        </p:txBody>
      </p:sp>
      <p:sp>
        <p:nvSpPr>
          <p:cNvPr id="4" name="TextBox 3">
            <a:extLst>
              <a:ext uri="{FF2B5EF4-FFF2-40B4-BE49-F238E27FC236}">
                <a16:creationId xmlns:a16="http://schemas.microsoft.com/office/drawing/2014/main" xmlns="" id="{2919B77B-F96B-4BB9-9716-5AF2B37EF9CA}"/>
              </a:ext>
            </a:extLst>
          </p:cNvPr>
          <p:cNvSpPr txBox="1"/>
          <p:nvPr/>
        </p:nvSpPr>
        <p:spPr>
          <a:xfrm>
            <a:off x="140878" y="75107"/>
            <a:ext cx="1704855" cy="461665"/>
          </a:xfrm>
          <a:prstGeom prst="rect">
            <a:avLst/>
          </a:prstGeom>
          <a:noFill/>
        </p:spPr>
        <p:txBody>
          <a:bodyPr wrap="square" rtlCol="0">
            <a:spAutoFit/>
          </a:bodyPr>
          <a:lstStyle/>
          <a:p>
            <a:r>
              <a:rPr lang="en-US" sz="2400" b="1" dirty="0">
                <a:solidFill>
                  <a:srgbClr val="FF0000"/>
                </a:solidFill>
              </a:rPr>
              <a:t>Regulatory</a:t>
            </a:r>
          </a:p>
        </p:txBody>
      </p:sp>
      <p:pic>
        <p:nvPicPr>
          <p:cNvPr id="5" name="Picture 4" descr="Screen Shot 2019-10-03 at 2.38.4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6468" y="931334"/>
            <a:ext cx="4699000" cy="5740399"/>
          </a:xfrm>
          <a:prstGeom prst="rect">
            <a:avLst/>
          </a:prstGeom>
        </p:spPr>
      </p:pic>
      <p:sp>
        <p:nvSpPr>
          <p:cNvPr id="6" name="Content Placeholder 5"/>
          <p:cNvSpPr>
            <a:spLocks noGrp="1"/>
          </p:cNvSpPr>
          <p:nvPr>
            <p:ph idx="1"/>
          </p:nvPr>
        </p:nvSpPr>
        <p:spPr>
          <a:xfrm>
            <a:off x="203199" y="917223"/>
            <a:ext cx="4572001" cy="6685844"/>
          </a:xfrm>
        </p:spPr>
        <p:txBody>
          <a:bodyPr>
            <a:noAutofit/>
          </a:bodyPr>
          <a:lstStyle/>
          <a:p>
            <a:pPr marL="0" lvl="1" indent="0">
              <a:buNone/>
            </a:pPr>
            <a:r>
              <a:rPr lang="en-US" dirty="0" smtClean="0"/>
              <a:t>States introduced at </a:t>
            </a:r>
            <a:r>
              <a:rPr lang="en-US" dirty="0"/>
              <a:t>least </a:t>
            </a:r>
            <a:r>
              <a:rPr lang="en-US" dirty="0" smtClean="0"/>
              <a:t>95</a:t>
            </a:r>
            <a:r>
              <a:rPr lang="en-US" dirty="0"/>
              <a:t> bills </a:t>
            </a:r>
            <a:r>
              <a:rPr lang="en-US" dirty="0" smtClean="0"/>
              <a:t>related to plastic bags in retail settings. The </a:t>
            </a:r>
            <a:r>
              <a:rPr lang="en-US" dirty="0"/>
              <a:t>majority of bills propose a ban or fee on </a:t>
            </a:r>
            <a:r>
              <a:rPr lang="en-US" dirty="0" smtClean="0"/>
              <a:t>bags. Others enacted </a:t>
            </a:r>
            <a:r>
              <a:rPr lang="en-US" dirty="0"/>
              <a:t>legislation </a:t>
            </a:r>
            <a:r>
              <a:rPr lang="en-US" dirty="0" smtClean="0"/>
              <a:t>that preempt local </a:t>
            </a:r>
            <a:r>
              <a:rPr lang="en-US" dirty="0"/>
              <a:t>government </a:t>
            </a:r>
            <a:r>
              <a:rPr lang="en-US" dirty="0" smtClean="0"/>
              <a:t>action or improve bag recycling.</a:t>
            </a:r>
            <a:endParaRPr lang="en-US" dirty="0">
              <a:cs typeface="Calibri"/>
            </a:endParaRPr>
          </a:p>
          <a:p>
            <a:pPr marL="0" lvl="1" indent="0">
              <a:buNone/>
              <a:tabLst>
                <a:tab pos="914400" algn="l"/>
              </a:tabLst>
            </a:pPr>
            <a:r>
              <a:rPr lang="en-US" sz="1600" i="1" dirty="0" smtClean="0"/>
              <a:t>Nat’l </a:t>
            </a:r>
            <a:r>
              <a:rPr lang="en-US" sz="1600" i="1" dirty="0"/>
              <a:t>Conference of State </a:t>
            </a:r>
            <a:r>
              <a:rPr lang="en-US" sz="1600" i="1" dirty="0" smtClean="0"/>
              <a:t>Legislature - 2019</a:t>
            </a:r>
            <a:endParaRPr lang="en-US" sz="1600" i="1" dirty="0">
              <a:cs typeface="Calibri"/>
            </a:endParaRPr>
          </a:p>
          <a:p>
            <a:pPr marL="0" lvl="1" indent="0">
              <a:buNone/>
            </a:pPr>
            <a:endParaRPr lang="en-US" sz="1200" dirty="0"/>
          </a:p>
          <a:p>
            <a:pPr marL="0" lvl="1" indent="0">
              <a:buNone/>
            </a:pPr>
            <a:r>
              <a:rPr lang="en-US" dirty="0" smtClean="0"/>
              <a:t>2020: Ten States </a:t>
            </a:r>
            <a:r>
              <a:rPr lang="en-US" dirty="0"/>
              <a:t>banned single-use bags</a:t>
            </a:r>
          </a:p>
          <a:p>
            <a:pPr marL="0" lvl="1" indent="0">
              <a:buNone/>
            </a:pPr>
            <a:r>
              <a:rPr lang="en-US" dirty="0">
                <a:solidFill>
                  <a:srgbClr val="008040"/>
                </a:solidFill>
              </a:rPr>
              <a:t>California	</a:t>
            </a:r>
            <a:r>
              <a:rPr lang="en-US" dirty="0" smtClean="0">
                <a:solidFill>
                  <a:srgbClr val="008040"/>
                </a:solidFill>
              </a:rPr>
              <a:t>Maine		New Jersey</a:t>
            </a:r>
            <a:endParaRPr lang="en-US" dirty="0">
              <a:solidFill>
                <a:srgbClr val="008040"/>
              </a:solidFill>
            </a:endParaRPr>
          </a:p>
          <a:p>
            <a:pPr marL="0" lvl="1" indent="0">
              <a:buNone/>
            </a:pPr>
            <a:r>
              <a:rPr lang="en-US" dirty="0">
                <a:solidFill>
                  <a:srgbClr val="008040"/>
                </a:solidFill>
              </a:rPr>
              <a:t>Connecticut	New </a:t>
            </a:r>
            <a:r>
              <a:rPr lang="en-US" dirty="0" smtClean="0">
                <a:solidFill>
                  <a:srgbClr val="008040"/>
                </a:solidFill>
              </a:rPr>
              <a:t>York	</a:t>
            </a:r>
          </a:p>
          <a:p>
            <a:pPr marL="0" lvl="1" indent="0">
              <a:buNone/>
            </a:pPr>
            <a:r>
              <a:rPr lang="en-US" dirty="0" smtClean="0">
                <a:solidFill>
                  <a:srgbClr val="008040"/>
                </a:solidFill>
              </a:rPr>
              <a:t>Delaware	Oregon</a:t>
            </a:r>
          </a:p>
          <a:p>
            <a:pPr marL="0" lvl="1" indent="0">
              <a:buNone/>
            </a:pPr>
            <a:r>
              <a:rPr lang="en-US" dirty="0" smtClean="0">
                <a:solidFill>
                  <a:srgbClr val="008040"/>
                </a:solidFill>
              </a:rPr>
              <a:t>Hawaii </a:t>
            </a:r>
            <a:r>
              <a:rPr lang="en-US" dirty="0">
                <a:solidFill>
                  <a:srgbClr val="008040"/>
                </a:solidFill>
              </a:rPr>
              <a:t>		Vermont</a:t>
            </a:r>
          </a:p>
          <a:p>
            <a:pPr marL="0" lvl="1" indent="0">
              <a:buNone/>
            </a:pPr>
            <a:r>
              <a:rPr lang="en-US" dirty="0">
                <a:solidFill>
                  <a:schemeClr val="accent2">
                    <a:lumMod val="50000"/>
                  </a:schemeClr>
                </a:solidFill>
              </a:rPr>
              <a:t>ND, TX, OK, PA preempted local govt.</a:t>
            </a:r>
          </a:p>
          <a:p>
            <a:pPr marL="0" lvl="1" indent="0">
              <a:buNone/>
            </a:pPr>
            <a:r>
              <a:rPr lang="en-US" dirty="0">
                <a:solidFill>
                  <a:srgbClr val="008040"/>
                </a:solidFill>
              </a:rPr>
              <a:t>Canada proposes ban single use plastics by </a:t>
            </a:r>
            <a:r>
              <a:rPr lang="en-US" dirty="0" smtClean="0">
                <a:solidFill>
                  <a:srgbClr val="008040"/>
                </a:solidFill>
              </a:rPr>
              <a:t>2021.  China announced banning some plastics</a:t>
            </a:r>
            <a:endParaRPr lang="en-US" dirty="0">
              <a:solidFill>
                <a:srgbClr val="008040"/>
              </a:solidFill>
            </a:endParaRPr>
          </a:p>
          <a:p>
            <a:pPr marL="0" lvl="1" indent="0">
              <a:buNone/>
            </a:pPr>
            <a:endParaRPr lang="en-US" sz="900" dirty="0"/>
          </a:p>
          <a:p>
            <a:pPr marL="0" lvl="1" indent="0">
              <a:buNone/>
            </a:pPr>
            <a:r>
              <a:rPr lang="en-US" dirty="0" smtClean="0"/>
              <a:t>Major cities </a:t>
            </a:r>
            <a:r>
              <a:rPr lang="en-US" dirty="0"/>
              <a:t>with plastic bag bans &amp;/or fees:</a:t>
            </a:r>
          </a:p>
          <a:p>
            <a:pPr marL="0" lvl="1" indent="0">
              <a:buNone/>
            </a:pPr>
            <a:r>
              <a:rPr lang="en-US" dirty="0"/>
              <a:t>Boston, Chicago, </a:t>
            </a:r>
            <a:r>
              <a:rPr lang="en-US" dirty="0" smtClean="0"/>
              <a:t>Cleveland, Los </a:t>
            </a:r>
            <a:r>
              <a:rPr lang="en-US" dirty="0"/>
              <a:t>Angeles, San Francisco, Seattle, Boulder, Montgomery County MD, NYC, </a:t>
            </a:r>
            <a:r>
              <a:rPr lang="en-US" dirty="0" smtClean="0"/>
              <a:t>Philadelphia, Portland </a:t>
            </a:r>
            <a:r>
              <a:rPr lang="en-US" dirty="0"/>
              <a:t>ME, Portland OR, Washington DC.</a:t>
            </a:r>
          </a:p>
        </p:txBody>
      </p:sp>
    </p:spTree>
    <p:extLst>
      <p:ext uri="{BB962C8B-B14F-4D97-AF65-F5344CB8AC3E}">
        <p14:creationId xmlns:p14="http://schemas.microsoft.com/office/powerpoint/2010/main" val="40296672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884239"/>
            <a:ext cx="8393522" cy="755472"/>
          </a:xfrm>
        </p:spPr>
        <p:txBody>
          <a:bodyPr/>
          <a:lstStyle/>
          <a:p>
            <a:r>
              <a:rPr lang="en-US" dirty="0" smtClean="0"/>
              <a:t>The status of bans on polystyrene - </a:t>
            </a:r>
            <a:r>
              <a:rPr lang="en-US" dirty="0" err="1" smtClean="0"/>
              <a:t>Styrofoam</a:t>
            </a:r>
            <a:r>
              <a:rPr lang="en-US" baseline="-25000" dirty="0" err="1" smtClean="0"/>
              <a:t>TM</a:t>
            </a:r>
            <a:endParaRPr lang="en-US" baseline="-25000" dirty="0"/>
          </a:p>
        </p:txBody>
      </p:sp>
      <p:sp>
        <p:nvSpPr>
          <p:cNvPr id="3" name="Content Placeholder 2"/>
          <p:cNvSpPr>
            <a:spLocks noGrp="1"/>
          </p:cNvSpPr>
          <p:nvPr>
            <p:ph idx="1"/>
          </p:nvPr>
        </p:nvSpPr>
        <p:spPr/>
        <p:txBody>
          <a:bodyPr/>
          <a:lstStyle/>
          <a:p>
            <a:pPr>
              <a:spcAft>
                <a:spcPts val="1200"/>
              </a:spcAft>
            </a:pPr>
            <a:endParaRPr lang="en-US" dirty="0"/>
          </a:p>
          <a:p>
            <a:pPr>
              <a:spcAft>
                <a:spcPts val="1200"/>
              </a:spcAft>
            </a:pPr>
            <a:r>
              <a:rPr lang="en-US" dirty="0"/>
              <a:t>PA’s ban on polystyrene – status.  In 2018 the senate bill died in the Senate Environmental Resources and Energy Committee.  </a:t>
            </a:r>
          </a:p>
          <a:p>
            <a:pPr>
              <a:spcAft>
                <a:spcPts val="1200"/>
              </a:spcAft>
            </a:pPr>
            <a:r>
              <a:rPr lang="en-US" dirty="0"/>
              <a:t>In 2019, Maryland passed a bill to become the first state in the country to ban polystyrene foam food containers and cups (passed in the House 100-37).  It was allowed to become law by Gov. Hogan by not vetoing it.</a:t>
            </a:r>
          </a:p>
          <a:p>
            <a:pPr>
              <a:spcAft>
                <a:spcPts val="1200"/>
              </a:spcAft>
            </a:pPr>
            <a:r>
              <a:rPr lang="en-US" dirty="0" smtClean="0"/>
              <a:t>In 2019 Maine </a:t>
            </a:r>
            <a:r>
              <a:rPr lang="en-US" dirty="0"/>
              <a:t>banned polystyrene foam food containers in restaurants and grocery stores that Gov. Mills signed.</a:t>
            </a:r>
          </a:p>
          <a:p>
            <a:pPr>
              <a:spcAft>
                <a:spcPts val="1200"/>
              </a:spcAft>
            </a:pPr>
            <a:r>
              <a:rPr lang="en-US" dirty="0"/>
              <a:t>PA’s bill to prevent banning </a:t>
            </a:r>
            <a:r>
              <a:rPr lang="en-US" dirty="0" smtClean="0"/>
              <a:t>plastics expires when assessment report is to be completed July 1 2020.</a:t>
            </a:r>
          </a:p>
          <a:p>
            <a:pPr marL="0" indent="0">
              <a:spcAft>
                <a:spcPts val="1200"/>
              </a:spcAft>
              <a:buNone/>
            </a:pPr>
            <a:endParaRPr lang="en-US" dirty="0"/>
          </a:p>
        </p:txBody>
      </p:sp>
      <p:sp>
        <p:nvSpPr>
          <p:cNvPr id="4" name="TextBox 3"/>
          <p:cNvSpPr txBox="1"/>
          <p:nvPr/>
        </p:nvSpPr>
        <p:spPr>
          <a:xfrm>
            <a:off x="287867" y="143933"/>
            <a:ext cx="1578828" cy="461665"/>
          </a:xfrm>
          <a:prstGeom prst="rect">
            <a:avLst/>
          </a:prstGeom>
          <a:noFill/>
        </p:spPr>
        <p:txBody>
          <a:bodyPr wrap="none" rtlCol="0">
            <a:spAutoFit/>
          </a:bodyPr>
          <a:lstStyle/>
          <a:p>
            <a:r>
              <a:rPr lang="en-US" sz="2400" b="1" dirty="0">
                <a:solidFill>
                  <a:srgbClr val="FF0000"/>
                </a:solidFill>
              </a:rPr>
              <a:t>Regulatory</a:t>
            </a:r>
            <a:endParaRPr lang="en-US" sz="2400" dirty="0"/>
          </a:p>
        </p:txBody>
      </p:sp>
    </p:spTree>
    <p:extLst>
      <p:ext uri="{BB962C8B-B14F-4D97-AF65-F5344CB8AC3E}">
        <p14:creationId xmlns:p14="http://schemas.microsoft.com/office/powerpoint/2010/main" val="27247825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400" dirty="0" smtClean="0"/>
              <a:t>Regulatory Actions to Consider</a:t>
            </a:r>
            <a:endParaRPr lang="en-US" sz="3400" dirty="0"/>
          </a:p>
        </p:txBody>
      </p:sp>
      <p:sp>
        <p:nvSpPr>
          <p:cNvPr id="3" name="Content Placeholder 2"/>
          <p:cNvSpPr>
            <a:spLocks noGrp="1"/>
          </p:cNvSpPr>
          <p:nvPr>
            <p:ph idx="1"/>
          </p:nvPr>
        </p:nvSpPr>
        <p:spPr>
          <a:xfrm>
            <a:off x="397934" y="1281289"/>
            <a:ext cx="8393522" cy="4981221"/>
          </a:xfrm>
        </p:spPr>
        <p:txBody>
          <a:bodyPr>
            <a:normAutofit lnSpcReduction="10000"/>
          </a:bodyPr>
          <a:lstStyle/>
          <a:p>
            <a:pPr>
              <a:spcBef>
                <a:spcPts val="600"/>
              </a:spcBef>
            </a:pPr>
            <a:r>
              <a:rPr lang="en-US" sz="2200" dirty="0" smtClean="0"/>
              <a:t>Restrict alternative methods for managing end-of-life plastics</a:t>
            </a:r>
          </a:p>
          <a:p>
            <a:pPr lvl="1">
              <a:spcBef>
                <a:spcPts val="600"/>
              </a:spcBef>
            </a:pPr>
            <a:r>
              <a:rPr lang="en-US" dirty="0" smtClean="0"/>
              <a:t>Taxes on landfills (France and UK), or outright bans on landfill disposal.  European Union set target of limit of 10% plastic waste to landfill by 2030 (now 30%).</a:t>
            </a:r>
          </a:p>
          <a:p>
            <a:pPr lvl="1">
              <a:spcBef>
                <a:spcPts val="600"/>
              </a:spcBef>
            </a:pPr>
            <a:r>
              <a:rPr lang="en-US" dirty="0" smtClean="0"/>
              <a:t>Separated collection systems or innovative collection arrangements involving consumers and brands (EU: 90% collection target for plastic bottles by 2025)</a:t>
            </a:r>
          </a:p>
          <a:p>
            <a:pPr lvl="1">
              <a:spcBef>
                <a:spcPts val="600"/>
              </a:spcBef>
            </a:pPr>
            <a:r>
              <a:rPr lang="en-US" dirty="0" smtClean="0"/>
              <a:t>Cost factors have determined manufacturers purchase of recycled plastic, thus dependent on price of crude oil that can cause volatility in recycling sector.  Thus, decouple the market for recycled plastic from the market for raw plastic by requiring recycled plastic in products (EU: beverage containers must contain at least 35% recycled plastic by 2025.</a:t>
            </a:r>
          </a:p>
          <a:p>
            <a:pPr marL="228600" lvl="1" indent="-169863">
              <a:spcBef>
                <a:spcPts val="1200"/>
              </a:spcBef>
            </a:pPr>
            <a:r>
              <a:rPr lang="en-US" sz="2200" dirty="0" smtClean="0"/>
              <a:t>Innovations in sorting technologies open the possibility of processing new flows and more yield, such as AI.  Marginal decrease in production costs can drive the recycling sector.</a:t>
            </a:r>
          </a:p>
          <a:p>
            <a:pPr marL="228600" lvl="1" indent="-169863">
              <a:spcBef>
                <a:spcPts val="1200"/>
              </a:spcBef>
            </a:pPr>
            <a:r>
              <a:rPr lang="en-US" sz="2200" dirty="0" smtClean="0"/>
              <a:t>Change consumer demands and behaviors - occurring in food industry</a:t>
            </a:r>
          </a:p>
          <a:p>
            <a:pPr marL="228600" lvl="1" indent="-169863">
              <a:spcBef>
                <a:spcPts val="1200"/>
              </a:spcBef>
            </a:pPr>
            <a:r>
              <a:rPr lang="en-US" sz="2200" dirty="0" smtClean="0"/>
              <a:t>Consumers must be convinced to sort their waste properly, an issue for public authorities to provide guidelines and their standardization.</a:t>
            </a:r>
          </a:p>
          <a:p>
            <a:pPr marL="228600" lvl="1" indent="-169863"/>
            <a:endParaRPr lang="en-US" dirty="0"/>
          </a:p>
        </p:txBody>
      </p:sp>
      <p:sp>
        <p:nvSpPr>
          <p:cNvPr id="4" name="TextBox 3"/>
          <p:cNvSpPr txBox="1"/>
          <p:nvPr/>
        </p:nvSpPr>
        <p:spPr>
          <a:xfrm>
            <a:off x="228600" y="228600"/>
            <a:ext cx="1578828" cy="461665"/>
          </a:xfrm>
          <a:prstGeom prst="rect">
            <a:avLst/>
          </a:prstGeom>
          <a:noFill/>
        </p:spPr>
        <p:txBody>
          <a:bodyPr wrap="none" rtlCol="0">
            <a:spAutoFit/>
          </a:bodyPr>
          <a:lstStyle/>
          <a:p>
            <a:r>
              <a:rPr lang="en-US" sz="2400" b="1" dirty="0" smtClean="0">
                <a:solidFill>
                  <a:srgbClr val="FF0000"/>
                </a:solidFill>
              </a:rPr>
              <a:t>Regulatory</a:t>
            </a:r>
            <a:endParaRPr lang="en-US" sz="2400" b="1" dirty="0">
              <a:solidFill>
                <a:srgbClr val="FF0000"/>
              </a:solidFill>
            </a:endParaRPr>
          </a:p>
        </p:txBody>
      </p:sp>
    </p:spTree>
    <p:extLst>
      <p:ext uri="{BB962C8B-B14F-4D97-AF65-F5344CB8AC3E}">
        <p14:creationId xmlns:p14="http://schemas.microsoft.com/office/powerpoint/2010/main" val="3968584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9" y="1066800"/>
            <a:ext cx="8246533" cy="5266267"/>
          </a:xfrm>
        </p:spPr>
        <p:txBody>
          <a:bodyPr>
            <a:normAutofit fontScale="90000"/>
          </a:bodyPr>
          <a:lstStyle/>
          <a:p>
            <a:r>
              <a:rPr lang="en-US" sz="2200" dirty="0" smtClean="0"/>
              <a:t>1.  Recycled plastics meet about 10% of global demand for plastic.</a:t>
            </a:r>
            <a:br>
              <a:rPr lang="en-US" sz="2200" dirty="0" smtClean="0"/>
            </a:br>
            <a:r>
              <a:rPr lang="en-US" sz="2200" dirty="0" smtClean="0"/>
              <a:t/>
            </a:r>
            <a:br>
              <a:rPr lang="en-US" sz="2200" dirty="0" smtClean="0"/>
            </a:br>
            <a:r>
              <a:rPr lang="en-US" sz="2200" dirty="0" smtClean="0"/>
              <a:t>2.  Cannot always substitute recycled plastics for virgin because must be traceable for food packaging, some uses must withstand very high pressures.</a:t>
            </a:r>
            <a:br>
              <a:rPr lang="en-US" sz="2200" dirty="0" smtClean="0"/>
            </a:br>
            <a:r>
              <a:rPr lang="en-US" sz="2200" dirty="0" smtClean="0"/>
              <a:t/>
            </a:r>
            <a:br>
              <a:rPr lang="en-US" sz="2200" dirty="0" smtClean="0"/>
            </a:br>
            <a:r>
              <a:rPr lang="en-US" sz="2200" dirty="0" smtClean="0"/>
              <a:t>3.  Recycling plastic avoids about 25% of emissions of CO</a:t>
            </a:r>
            <a:r>
              <a:rPr lang="en-US" sz="2200" baseline="30000" dirty="0" smtClean="0"/>
              <a:t>2</a:t>
            </a:r>
            <a:r>
              <a:rPr lang="en-US" sz="2200" dirty="0" smtClean="0"/>
              <a:t> compared to that generated during production of raw plastic</a:t>
            </a:r>
            <a:r>
              <a:rPr lang="en-US" sz="1800" dirty="0" smtClean="0"/>
              <a:t> (</a:t>
            </a:r>
            <a:r>
              <a:rPr lang="en-US" sz="1800" dirty="0" err="1" smtClean="0"/>
              <a:t>D’Ambriere</a:t>
            </a:r>
            <a:r>
              <a:rPr lang="en-US" sz="1800" dirty="0" smtClean="0"/>
              <a:t>, 2019)</a:t>
            </a:r>
            <a:r>
              <a:rPr lang="en-US" sz="2200" dirty="0" smtClean="0"/>
              <a:t>.</a:t>
            </a:r>
            <a:br>
              <a:rPr lang="en-US" sz="2200" dirty="0" smtClean="0"/>
            </a:br>
            <a:r>
              <a:rPr lang="en-US" sz="2200" dirty="0"/>
              <a:t/>
            </a:r>
            <a:br>
              <a:rPr lang="en-US" sz="2200" dirty="0"/>
            </a:br>
            <a:r>
              <a:rPr lang="en-US" sz="2200" dirty="0" smtClean="0"/>
              <a:t>4.  More jobs associated with a recycling plant than a landfill, incineration, or petrochemical industry synthesis of virgin resins </a:t>
            </a:r>
            <a:r>
              <a:rPr lang="en-US" sz="1800" dirty="0"/>
              <a:t>(</a:t>
            </a:r>
            <a:r>
              <a:rPr lang="en-US" sz="1800" dirty="0" err="1"/>
              <a:t>D’Ambriere</a:t>
            </a:r>
            <a:r>
              <a:rPr lang="en-US" sz="1800" dirty="0"/>
              <a:t>, 2019)</a:t>
            </a:r>
            <a:r>
              <a:rPr lang="en-US" sz="2200" dirty="0" smtClean="0"/>
              <a:t>. It supports local industry, and supports independence of economy in countries with few oil or gas resources.</a:t>
            </a:r>
            <a:br>
              <a:rPr lang="en-US" sz="2200" dirty="0" smtClean="0"/>
            </a:br>
            <a:r>
              <a:rPr lang="en-US" sz="2200" dirty="0"/>
              <a:t/>
            </a:r>
            <a:br>
              <a:rPr lang="en-US" sz="2200" dirty="0"/>
            </a:br>
            <a:r>
              <a:rPr lang="en-US" sz="2200" dirty="0" smtClean="0"/>
              <a:t>5.  Products can only be recycled economically if </a:t>
            </a:r>
            <a:br>
              <a:rPr lang="en-US" sz="2200" dirty="0" smtClean="0"/>
            </a:br>
            <a:r>
              <a:rPr lang="en-US" sz="2200" dirty="0"/>
              <a:t>	</a:t>
            </a:r>
            <a:r>
              <a:rPr lang="en-US" sz="2200" dirty="0" smtClean="0"/>
              <a:t>(1) recycling is built into their design, </a:t>
            </a:r>
            <a:br>
              <a:rPr lang="en-US" sz="2200" dirty="0" smtClean="0"/>
            </a:br>
            <a:r>
              <a:rPr lang="en-US" sz="2200" dirty="0"/>
              <a:t>	</a:t>
            </a:r>
            <a:r>
              <a:rPr lang="en-US" sz="2200" dirty="0" smtClean="0"/>
              <a:t>(2) there are sufficient quantities in waste streams, </a:t>
            </a:r>
            <a:br>
              <a:rPr lang="en-US" sz="2200" dirty="0" smtClean="0"/>
            </a:br>
            <a:r>
              <a:rPr lang="en-US" sz="2200" dirty="0"/>
              <a:t>	</a:t>
            </a:r>
            <a:r>
              <a:rPr lang="en-US" sz="2200" dirty="0" smtClean="0"/>
              <a:t>(3) manufacturer can meet the technical challenges involved in            							increasing the amount of recycled materials in their products, </a:t>
            </a:r>
            <a:br>
              <a:rPr lang="en-US" sz="2200" dirty="0" smtClean="0"/>
            </a:br>
            <a:r>
              <a:rPr lang="en-US" sz="2200" dirty="0"/>
              <a:t>	</a:t>
            </a:r>
            <a:r>
              <a:rPr lang="en-US" sz="2200" dirty="0" smtClean="0"/>
              <a:t>(4) no problematic odor or color.</a:t>
            </a:r>
            <a:endParaRPr lang="en-US" sz="2200" dirty="0"/>
          </a:p>
        </p:txBody>
      </p:sp>
      <p:sp>
        <p:nvSpPr>
          <p:cNvPr id="4" name="TextBox 3"/>
          <p:cNvSpPr txBox="1"/>
          <p:nvPr/>
        </p:nvSpPr>
        <p:spPr>
          <a:xfrm>
            <a:off x="237066" y="177800"/>
            <a:ext cx="1286380" cy="461665"/>
          </a:xfrm>
          <a:prstGeom prst="rect">
            <a:avLst/>
          </a:prstGeom>
          <a:noFill/>
        </p:spPr>
        <p:txBody>
          <a:bodyPr wrap="none" rtlCol="0">
            <a:spAutoFit/>
          </a:bodyPr>
          <a:lstStyle/>
          <a:p>
            <a:r>
              <a:rPr lang="en-US" sz="2400" b="1" dirty="0" smtClean="0">
                <a:solidFill>
                  <a:srgbClr val="FF0000"/>
                </a:solidFill>
              </a:rPr>
              <a:t>Business</a:t>
            </a:r>
            <a:endParaRPr lang="en-US" sz="2400" b="1" dirty="0">
              <a:solidFill>
                <a:srgbClr val="FF0000"/>
              </a:solidFill>
            </a:endParaRPr>
          </a:p>
        </p:txBody>
      </p:sp>
      <p:sp>
        <p:nvSpPr>
          <p:cNvPr id="5" name="TextBox 4"/>
          <p:cNvSpPr txBox="1"/>
          <p:nvPr/>
        </p:nvSpPr>
        <p:spPr>
          <a:xfrm>
            <a:off x="1261533" y="457199"/>
            <a:ext cx="6806245" cy="615553"/>
          </a:xfrm>
          <a:prstGeom prst="rect">
            <a:avLst/>
          </a:prstGeom>
          <a:noFill/>
        </p:spPr>
        <p:txBody>
          <a:bodyPr wrap="none" rtlCol="0">
            <a:spAutoFit/>
          </a:bodyPr>
          <a:lstStyle/>
          <a:p>
            <a:r>
              <a:rPr lang="en-US" sz="3400" dirty="0" smtClean="0"/>
              <a:t>Basic Economic Facts about Recycling</a:t>
            </a:r>
            <a:endParaRPr lang="en-US" sz="3400" dirty="0"/>
          </a:p>
        </p:txBody>
      </p:sp>
    </p:spTree>
    <p:extLst>
      <p:ext uri="{BB962C8B-B14F-4D97-AF65-F5344CB8AC3E}">
        <p14:creationId xmlns:p14="http://schemas.microsoft.com/office/powerpoint/2010/main" val="32127841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1109133"/>
            <a:ext cx="8373534" cy="5427134"/>
          </a:xfrm>
        </p:spPr>
        <p:txBody>
          <a:bodyPr>
            <a:noAutofit/>
          </a:bodyPr>
          <a:lstStyle/>
          <a:p>
            <a:pPr>
              <a:spcBef>
                <a:spcPts val="600"/>
              </a:spcBef>
              <a:spcAft>
                <a:spcPts val="600"/>
              </a:spcAft>
            </a:pPr>
            <a:r>
              <a:rPr lang="en-US" sz="2000" dirty="0" smtClean="0"/>
              <a:t>1.  Many products are composed of different types of plastic and sometimes non-plastic components – contaminated.  </a:t>
            </a:r>
            <a:r>
              <a:rPr lang="en-US" sz="2400" b="1" dirty="0" err="1" smtClean="0">
                <a:latin typeface="Apple Symbols"/>
                <a:cs typeface="Apple Symbols"/>
              </a:rPr>
              <a:t>TerraCycle</a:t>
            </a:r>
            <a:r>
              <a:rPr lang="en-US" sz="2000" dirty="0" smtClean="0"/>
              <a:t> works with brands, retailers, and manufacturers to create new product designs and packaging that can be recycled because not contaminated. </a:t>
            </a:r>
            <a:r>
              <a:rPr lang="en-US" sz="2000" dirty="0" err="1" smtClean="0"/>
              <a:t>TerraCycle</a:t>
            </a:r>
            <a:r>
              <a:rPr lang="en-US" sz="2000" dirty="0" smtClean="0"/>
              <a:t> launched </a:t>
            </a:r>
            <a:r>
              <a:rPr lang="en-US" sz="2400" b="1" dirty="0" smtClean="0">
                <a:latin typeface="Apple Symbols"/>
                <a:cs typeface="Apple Symbols"/>
              </a:rPr>
              <a:t>Loop:</a:t>
            </a:r>
            <a:r>
              <a:rPr lang="en-US" sz="2000" dirty="0" smtClean="0"/>
              <a:t> Pilot program consumers can purchase at select Kroger’s stores and return the food and product containers durable, reusable, or fully recyclable back to the vendor. </a:t>
            </a:r>
            <a:br>
              <a:rPr lang="en-US" sz="2000" dirty="0" smtClean="0"/>
            </a:br>
            <a:r>
              <a:rPr lang="en-US" sz="1200" dirty="0" smtClean="0"/>
              <a:t/>
            </a:r>
            <a:br>
              <a:rPr lang="en-US" sz="1200" dirty="0" smtClean="0"/>
            </a:br>
            <a:r>
              <a:rPr lang="en-US" sz="2000" dirty="0" smtClean="0"/>
              <a:t>2.  Plastic production and application is continually expanding, but the lifetime of plastic products is typically short.</a:t>
            </a:r>
            <a:r>
              <a:rPr lang="en-US" sz="2000" dirty="0"/>
              <a:t> </a:t>
            </a:r>
            <a:r>
              <a:rPr lang="en-US" sz="2000" dirty="0" smtClean="0"/>
              <a:t>New plastic introduced by DOE LBNL</a:t>
            </a:r>
            <a:r>
              <a:rPr lang="en-US" sz="1200" dirty="0" smtClean="0"/>
              <a:t/>
            </a:r>
            <a:br>
              <a:rPr lang="en-US" sz="1200" dirty="0" smtClean="0"/>
            </a:br>
            <a:r>
              <a:rPr lang="en-US" sz="1200" dirty="0" smtClean="0"/>
              <a:t>.</a:t>
            </a:r>
            <a:br>
              <a:rPr lang="en-US" sz="1200" dirty="0" smtClean="0"/>
            </a:br>
            <a:r>
              <a:rPr lang="en-US" sz="2000" dirty="0" smtClean="0"/>
              <a:t>3. There </a:t>
            </a:r>
            <a:r>
              <a:rPr lang="en-US" sz="2000" dirty="0"/>
              <a:t>are many different types of plastics, with widely different properties, that can make recycling problematic.</a:t>
            </a:r>
            <a:br>
              <a:rPr lang="en-US" sz="2000" dirty="0"/>
            </a:br>
            <a:r>
              <a:rPr lang="en-US" sz="1200" dirty="0" smtClean="0"/>
              <a:t/>
            </a:r>
            <a:br>
              <a:rPr lang="en-US" sz="1200" dirty="0" smtClean="0"/>
            </a:br>
            <a:r>
              <a:rPr lang="en-US" sz="2000" dirty="0" smtClean="0"/>
              <a:t>4. Plastics </a:t>
            </a:r>
            <a:r>
              <a:rPr lang="en-US" sz="2000" dirty="0"/>
              <a:t>can only be reused a limited number of times before they are too degraded for further use</a:t>
            </a:r>
            <a:r>
              <a:rPr lang="en-US" sz="2000" dirty="0" smtClean="0"/>
              <a:t>.  E.G., reprocessing of PET polymer leads to discoloration and change in polymer properties of elasticity, strength, barrier.</a:t>
            </a:r>
            <a:br>
              <a:rPr lang="en-US" sz="2000" dirty="0" smtClean="0"/>
            </a:br>
            <a:r>
              <a:rPr lang="en-US" sz="1200" dirty="0" smtClean="0"/>
              <a:t>  </a:t>
            </a:r>
            <a:br>
              <a:rPr lang="en-US" sz="1200" dirty="0" smtClean="0"/>
            </a:br>
            <a:r>
              <a:rPr lang="en-US" sz="2000" dirty="0" smtClean="0"/>
              <a:t>5. New applications must be selected according to new color and properties.</a:t>
            </a:r>
            <a:br>
              <a:rPr lang="en-US" sz="2000" dirty="0" smtClean="0"/>
            </a:br>
            <a:r>
              <a:rPr lang="en-US" sz="2000" dirty="0" smtClean="0"/>
              <a:t>Properties of a polymer can change over time resulting in inferior mechanical properties and/or processing behavior compared to virgin material.</a:t>
            </a:r>
            <a:endParaRPr lang="en-US" sz="2000" dirty="0"/>
          </a:p>
        </p:txBody>
      </p:sp>
      <p:sp>
        <p:nvSpPr>
          <p:cNvPr id="3" name="Text Placeholder 2"/>
          <p:cNvSpPr>
            <a:spLocks noGrp="1"/>
          </p:cNvSpPr>
          <p:nvPr>
            <p:ph type="body" idx="1"/>
          </p:nvPr>
        </p:nvSpPr>
        <p:spPr>
          <a:xfrm>
            <a:off x="623887" y="212198"/>
            <a:ext cx="7886700" cy="600603"/>
          </a:xfrm>
        </p:spPr>
        <p:txBody>
          <a:bodyPr>
            <a:normAutofit/>
          </a:bodyPr>
          <a:lstStyle/>
          <a:p>
            <a:pPr algn="ctr"/>
            <a:r>
              <a:rPr lang="en-US" sz="3200" i="1" dirty="0" smtClean="0">
                <a:solidFill>
                  <a:srgbClr val="81004E"/>
                </a:solidFill>
              </a:rPr>
              <a:t>Circularization of Plastics – Recycling</a:t>
            </a:r>
            <a:endParaRPr lang="en-US" sz="3200" i="1" dirty="0">
              <a:solidFill>
                <a:srgbClr val="81004E"/>
              </a:solidFill>
            </a:endParaRPr>
          </a:p>
        </p:txBody>
      </p:sp>
      <p:sp>
        <p:nvSpPr>
          <p:cNvPr id="4" name="TextBox 3"/>
          <p:cNvSpPr txBox="1"/>
          <p:nvPr/>
        </p:nvSpPr>
        <p:spPr>
          <a:xfrm>
            <a:off x="118533" y="0"/>
            <a:ext cx="1286380" cy="461665"/>
          </a:xfrm>
          <a:prstGeom prst="rect">
            <a:avLst/>
          </a:prstGeom>
          <a:noFill/>
        </p:spPr>
        <p:txBody>
          <a:bodyPr wrap="none" rtlCol="0">
            <a:spAutoFit/>
          </a:bodyPr>
          <a:lstStyle/>
          <a:p>
            <a:r>
              <a:rPr lang="en-US" sz="2400" b="1" dirty="0" smtClean="0">
                <a:solidFill>
                  <a:srgbClr val="FF0000"/>
                </a:solidFill>
              </a:rPr>
              <a:t>Business</a:t>
            </a:r>
            <a:endParaRPr lang="en-US" sz="2400" b="1" dirty="0">
              <a:solidFill>
                <a:srgbClr val="FF0000"/>
              </a:solidFill>
            </a:endParaRPr>
          </a:p>
        </p:txBody>
      </p:sp>
      <p:sp>
        <p:nvSpPr>
          <p:cNvPr id="9" name="TextBox 8"/>
          <p:cNvSpPr txBox="1"/>
          <p:nvPr/>
        </p:nvSpPr>
        <p:spPr>
          <a:xfrm>
            <a:off x="1578755" y="677333"/>
            <a:ext cx="6078319" cy="646331"/>
          </a:xfrm>
          <a:prstGeom prst="rect">
            <a:avLst/>
          </a:prstGeom>
          <a:noFill/>
        </p:spPr>
        <p:txBody>
          <a:bodyPr wrap="none" rtlCol="0">
            <a:spAutoFit/>
          </a:bodyPr>
          <a:lstStyle/>
          <a:p>
            <a:r>
              <a:rPr lang="en-US" b="1" i="1" dirty="0">
                <a:solidFill>
                  <a:srgbClr val="81004E"/>
                </a:solidFill>
              </a:rPr>
              <a:t>Not really a circular economy – feedstock for durable plastics</a:t>
            </a:r>
            <a:r>
              <a:rPr lang="en-US" dirty="0">
                <a:solidFill>
                  <a:srgbClr val="81004E"/>
                </a:solidFill>
              </a:rPr>
              <a:t>.</a:t>
            </a:r>
          </a:p>
          <a:p>
            <a:endParaRPr lang="en-US" dirty="0"/>
          </a:p>
        </p:txBody>
      </p:sp>
    </p:spTree>
    <p:extLst>
      <p:ext uri="{BB962C8B-B14F-4D97-AF65-F5344CB8AC3E}">
        <p14:creationId xmlns:p14="http://schemas.microsoft.com/office/powerpoint/2010/main" val="1235978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355" y="1430339"/>
            <a:ext cx="7886700" cy="4428594"/>
          </a:xfrm>
        </p:spPr>
        <p:txBody>
          <a:bodyPr/>
          <a:lstStyle/>
          <a:p>
            <a:endParaRPr lang="en-US" dirty="0"/>
          </a:p>
        </p:txBody>
      </p:sp>
      <p:sp>
        <p:nvSpPr>
          <p:cNvPr id="3" name="Text Placeholder 2"/>
          <p:cNvSpPr>
            <a:spLocks noGrp="1"/>
          </p:cNvSpPr>
          <p:nvPr>
            <p:ph type="body" idx="1"/>
          </p:nvPr>
        </p:nvSpPr>
        <p:spPr>
          <a:xfrm>
            <a:off x="640822" y="4166131"/>
            <a:ext cx="7886700" cy="1500187"/>
          </a:xfrm>
        </p:spPr>
        <p:txBody>
          <a:bodyPr>
            <a:noAutofit/>
          </a:bodyPr>
          <a:lstStyle/>
          <a:p>
            <a:r>
              <a:rPr lang="en-US" sz="2000" b="1" dirty="0">
                <a:solidFill>
                  <a:srgbClr val="000000"/>
                </a:solidFill>
              </a:rPr>
              <a:t>Pyrolysis</a:t>
            </a:r>
            <a:r>
              <a:rPr lang="en-US" sz="2000" dirty="0">
                <a:solidFill>
                  <a:srgbClr val="000000"/>
                </a:solidFill>
              </a:rPr>
              <a:t> melts plastics at lower temperatures than gasification and with less O</a:t>
            </a:r>
            <a:r>
              <a:rPr lang="en-US" sz="2000" baseline="30000" dirty="0">
                <a:solidFill>
                  <a:srgbClr val="000000"/>
                </a:solidFill>
              </a:rPr>
              <a:t>2</a:t>
            </a:r>
            <a:r>
              <a:rPr lang="en-US" sz="2000" dirty="0">
                <a:solidFill>
                  <a:srgbClr val="000000"/>
                </a:solidFill>
              </a:rPr>
              <a:t>, and can be refined to diesel fuel and other petrochemical products </a:t>
            </a:r>
            <a:r>
              <a:rPr lang="en-US" sz="2000" i="1" dirty="0">
                <a:solidFill>
                  <a:srgbClr val="000000"/>
                </a:solidFill>
              </a:rPr>
              <a:t>including new plastics</a:t>
            </a:r>
            <a:r>
              <a:rPr lang="en-US" sz="2000" dirty="0">
                <a:solidFill>
                  <a:srgbClr val="000000"/>
                </a:solidFill>
              </a:rPr>
              <a:t>. Seven small pyrolysis plants now operating in US.  Reportedly produces no harmful pollutants except “a minimal amount of carbon dioxide” (</a:t>
            </a:r>
            <a:r>
              <a:rPr lang="en-US" sz="2000" dirty="0" err="1">
                <a:solidFill>
                  <a:srgbClr val="000000"/>
                </a:solidFill>
              </a:rPr>
              <a:t>Bakaya</a:t>
            </a:r>
            <a:r>
              <a:rPr lang="en-US" sz="2000" dirty="0">
                <a:solidFill>
                  <a:srgbClr val="000000"/>
                </a:solidFill>
              </a:rPr>
              <a:t>, founder of </a:t>
            </a:r>
            <a:r>
              <a:rPr lang="en-US" sz="2000" dirty="0" err="1">
                <a:solidFill>
                  <a:srgbClr val="000000"/>
                </a:solidFill>
              </a:rPr>
              <a:t>Renewology</a:t>
            </a:r>
            <a:r>
              <a:rPr lang="en-US" sz="2000" dirty="0">
                <a:solidFill>
                  <a:srgbClr val="000000"/>
                </a:solidFill>
              </a:rPr>
              <a:t>), but not all companies have met the pollution control limits. </a:t>
            </a:r>
          </a:p>
        </p:txBody>
      </p:sp>
      <p:sp>
        <p:nvSpPr>
          <p:cNvPr id="4" name="TextBox 3"/>
          <p:cNvSpPr txBox="1"/>
          <p:nvPr/>
        </p:nvSpPr>
        <p:spPr>
          <a:xfrm>
            <a:off x="651934" y="1473200"/>
            <a:ext cx="7865534" cy="1631216"/>
          </a:xfrm>
          <a:prstGeom prst="rect">
            <a:avLst/>
          </a:prstGeom>
          <a:noFill/>
        </p:spPr>
        <p:txBody>
          <a:bodyPr wrap="square" rtlCol="0">
            <a:spAutoFit/>
          </a:bodyPr>
          <a:lstStyle/>
          <a:p>
            <a:r>
              <a:rPr lang="en-US" sz="2000" b="1" dirty="0"/>
              <a:t>Incineration</a:t>
            </a:r>
            <a:r>
              <a:rPr lang="en-US" sz="2000" dirty="0"/>
              <a:t> of plastics is monetized (EU burns almost 42% of its waste, US burns 12.5%: National Geographic), but emit toxic pollutants (e.g., dioxins, acid gases, heavy metals) and operation of scrubbers is not enforced. </a:t>
            </a:r>
            <a:r>
              <a:rPr lang="en-US" sz="1600" dirty="0"/>
              <a:t>(</a:t>
            </a:r>
            <a:r>
              <a:rPr lang="en-US" sz="1600" dirty="0" err="1" smtClean="0"/>
              <a:t>www.epa.gov</a:t>
            </a:r>
            <a:r>
              <a:rPr lang="en-US" sz="1600" dirty="0"/>
              <a:t>/air-emissions-monitoring-knowledge-base/monitoring-control-technique-wet-scrubber-gaseous-</a:t>
            </a:r>
            <a:r>
              <a:rPr lang="en-US" sz="1600" dirty="0" smtClean="0"/>
              <a:t>control)</a:t>
            </a:r>
            <a:endParaRPr lang="en-US" sz="1600" dirty="0"/>
          </a:p>
        </p:txBody>
      </p:sp>
      <p:sp>
        <p:nvSpPr>
          <p:cNvPr id="5" name="TextBox 4"/>
          <p:cNvSpPr txBox="1"/>
          <p:nvPr/>
        </p:nvSpPr>
        <p:spPr>
          <a:xfrm>
            <a:off x="643466" y="2988734"/>
            <a:ext cx="7874002" cy="1015663"/>
          </a:xfrm>
          <a:prstGeom prst="rect">
            <a:avLst/>
          </a:prstGeom>
          <a:noFill/>
        </p:spPr>
        <p:txBody>
          <a:bodyPr wrap="square" rtlCol="0">
            <a:spAutoFit/>
          </a:bodyPr>
          <a:lstStyle/>
          <a:p>
            <a:r>
              <a:rPr lang="en-US" sz="2000" b="1" dirty="0"/>
              <a:t>Gasification</a:t>
            </a:r>
            <a:r>
              <a:rPr lang="en-US" sz="2000" dirty="0"/>
              <a:t> melts plastics at very high temperatures in near absence of O</a:t>
            </a:r>
            <a:r>
              <a:rPr lang="en-US" sz="2000" baseline="30000" dirty="0"/>
              <a:t>2</a:t>
            </a:r>
            <a:r>
              <a:rPr lang="en-US" sz="2000" dirty="0"/>
              <a:t> so toxins are not formed, and generates synthetic gas that is </a:t>
            </a:r>
            <a:r>
              <a:rPr lang="en-US" sz="2000" b="1" dirty="0"/>
              <a:t>not</a:t>
            </a:r>
            <a:r>
              <a:rPr lang="en-US" sz="2000" dirty="0"/>
              <a:t> competitive with natural gas</a:t>
            </a:r>
            <a:r>
              <a:rPr lang="en-US" sz="2000" dirty="0" smtClean="0"/>
              <a:t>. Many more plants in Asia and Australia.</a:t>
            </a:r>
            <a:endParaRPr lang="en-US" sz="2000" dirty="0"/>
          </a:p>
        </p:txBody>
      </p:sp>
      <p:sp>
        <p:nvSpPr>
          <p:cNvPr id="7" name="TextBox 6"/>
          <p:cNvSpPr txBox="1"/>
          <p:nvPr/>
        </p:nvSpPr>
        <p:spPr>
          <a:xfrm>
            <a:off x="2649394" y="601133"/>
            <a:ext cx="3944509" cy="584776"/>
          </a:xfrm>
          <a:prstGeom prst="rect">
            <a:avLst/>
          </a:prstGeom>
          <a:noFill/>
        </p:spPr>
        <p:txBody>
          <a:bodyPr wrap="none" rtlCol="0">
            <a:spAutoFit/>
          </a:bodyPr>
          <a:lstStyle/>
          <a:p>
            <a:pPr algn="ctr"/>
            <a:r>
              <a:rPr lang="en-US" sz="3200" dirty="0" smtClean="0"/>
              <a:t>Incineration of Plastics</a:t>
            </a:r>
            <a:endParaRPr lang="en-US" sz="3200" dirty="0"/>
          </a:p>
        </p:txBody>
      </p:sp>
      <p:sp>
        <p:nvSpPr>
          <p:cNvPr id="8" name="TextBox 7"/>
          <p:cNvSpPr txBox="1"/>
          <p:nvPr/>
        </p:nvSpPr>
        <p:spPr>
          <a:xfrm>
            <a:off x="296333" y="220134"/>
            <a:ext cx="1286380" cy="738664"/>
          </a:xfrm>
          <a:prstGeom prst="rect">
            <a:avLst/>
          </a:prstGeom>
          <a:noFill/>
        </p:spPr>
        <p:txBody>
          <a:bodyPr wrap="none" rtlCol="0">
            <a:spAutoFit/>
          </a:bodyPr>
          <a:lstStyle/>
          <a:p>
            <a:r>
              <a:rPr lang="en-US" sz="2400" b="1" dirty="0">
                <a:solidFill>
                  <a:srgbClr val="FF0000"/>
                </a:solidFill>
              </a:rPr>
              <a:t>Business</a:t>
            </a:r>
          </a:p>
          <a:p>
            <a:endParaRPr lang="en-US" dirty="0"/>
          </a:p>
        </p:txBody>
      </p:sp>
    </p:spTree>
    <p:extLst>
      <p:ext uri="{BB962C8B-B14F-4D97-AF65-F5344CB8AC3E}">
        <p14:creationId xmlns:p14="http://schemas.microsoft.com/office/powerpoint/2010/main" val="2580359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1176866"/>
            <a:ext cx="8746066" cy="5477934"/>
          </a:xfrm>
        </p:spPr>
        <p:txBody>
          <a:bodyPr>
            <a:noAutofit/>
          </a:bodyPr>
          <a:lstStyle/>
          <a:p>
            <a:r>
              <a:rPr lang="en-US" sz="2200" dirty="0"/>
              <a:t>E</a:t>
            </a:r>
            <a:r>
              <a:rPr lang="en-US" sz="2200" dirty="0" smtClean="0"/>
              <a:t>ngineered </a:t>
            </a:r>
            <a:r>
              <a:rPr lang="en-US" sz="2200" dirty="0"/>
              <a:t>areas of land </a:t>
            </a:r>
            <a:r>
              <a:rPr lang="en-US" sz="2200" dirty="0" smtClean="0"/>
              <a:t>for </a:t>
            </a:r>
            <a:r>
              <a:rPr lang="en-US" sz="2200" dirty="0"/>
              <a:t>the controlled deposit of solid </a:t>
            </a:r>
            <a:r>
              <a:rPr lang="en-US" sz="2200" dirty="0" smtClean="0"/>
              <a:t>waste. </a:t>
            </a:r>
            <a:r>
              <a:rPr lang="en-US" sz="2200" dirty="0"/>
              <a:t/>
            </a:r>
            <a:br>
              <a:rPr lang="en-US" sz="2200" dirty="0"/>
            </a:br>
            <a:r>
              <a:rPr lang="en-US" sz="1200" dirty="0" smtClean="0"/>
              <a:t/>
            </a:r>
            <a:br>
              <a:rPr lang="en-US" sz="1200" dirty="0" smtClean="0"/>
            </a:br>
            <a:r>
              <a:rPr lang="en-US" sz="2200" dirty="0" smtClean="0"/>
              <a:t>MSW </a:t>
            </a:r>
            <a:r>
              <a:rPr lang="en-US" sz="2200" b="1" dirty="0"/>
              <a:t>landfills</a:t>
            </a:r>
            <a:r>
              <a:rPr lang="en-US" sz="2200" dirty="0"/>
              <a:t> comply </a:t>
            </a:r>
            <a:r>
              <a:rPr lang="en-US" sz="2200" dirty="0" smtClean="0"/>
              <a:t>with </a:t>
            </a:r>
            <a:r>
              <a:rPr lang="en-US" sz="2200" i="1" dirty="0" smtClean="0"/>
              <a:t>Resource </a:t>
            </a:r>
            <a:r>
              <a:rPr lang="en-US" sz="2200" i="1" dirty="0"/>
              <a:t>Conservation and Recovery Act (RCRA</a:t>
            </a:r>
            <a:r>
              <a:rPr lang="en-US" sz="2200" i="1" dirty="0" smtClean="0"/>
              <a:t>), </a:t>
            </a:r>
            <a:r>
              <a:rPr lang="en-US" sz="2200" dirty="0" smtClean="0"/>
              <a:t>including</a:t>
            </a:r>
            <a:r>
              <a:rPr lang="en-US" sz="2200" i="1" dirty="0" smtClean="0"/>
              <a:t> </a:t>
            </a:r>
            <a:r>
              <a:rPr lang="en-US" sz="2200" dirty="0" smtClean="0"/>
              <a:t>siting </a:t>
            </a:r>
            <a:r>
              <a:rPr lang="en-US" sz="2200" dirty="0"/>
              <a:t>restrictions in floodplains, </a:t>
            </a:r>
            <a:r>
              <a:rPr lang="en-US" sz="2200" dirty="0" smtClean="0"/>
              <a:t>surface/groundwater </a:t>
            </a:r>
            <a:r>
              <a:rPr lang="en-US" sz="2200" dirty="0"/>
              <a:t>protection, disease and vector control, open-burning prohibitions, explosive gas (methane) control, fire prevention through the use of cover materials, and prevention of bird hazards to aircraft.</a:t>
            </a:r>
            <a:br>
              <a:rPr lang="en-US" sz="2200" dirty="0"/>
            </a:br>
            <a:r>
              <a:rPr lang="en-US" sz="1200" dirty="0" smtClean="0"/>
              <a:t/>
            </a:r>
            <a:br>
              <a:rPr lang="en-US" sz="1200" dirty="0" smtClean="0"/>
            </a:br>
            <a:r>
              <a:rPr lang="en-US" sz="2200" dirty="0" smtClean="0"/>
              <a:t>After </a:t>
            </a:r>
            <a:r>
              <a:rPr lang="en-US" sz="2200" dirty="0"/>
              <a:t>adoption of the first RCRA in 1968, the total </a:t>
            </a:r>
            <a:r>
              <a:rPr lang="en-US" sz="2200" dirty="0" smtClean="0"/>
              <a:t># of </a:t>
            </a:r>
            <a:r>
              <a:rPr lang="en-US" sz="2200" b="1" dirty="0"/>
              <a:t>landfills</a:t>
            </a:r>
            <a:r>
              <a:rPr lang="en-US" sz="2200" dirty="0"/>
              <a:t> in the </a:t>
            </a:r>
            <a:r>
              <a:rPr lang="en-US" sz="2200" dirty="0" smtClean="0"/>
              <a:t>U.S. steadily </a:t>
            </a:r>
            <a:r>
              <a:rPr lang="en-US" sz="2200" dirty="0"/>
              <a:t>declined. Despite the diminishing percentage of total MSW disposed of in </a:t>
            </a:r>
            <a:r>
              <a:rPr lang="en-US" sz="2200" b="1" dirty="0"/>
              <a:t>landfills</a:t>
            </a:r>
            <a:r>
              <a:rPr lang="en-US" sz="2200" dirty="0"/>
              <a:t>, the total waste capacity of landfills is still increasing. </a:t>
            </a:r>
            <a:r>
              <a:rPr lang="en-US" sz="2200" dirty="0" smtClean="0"/>
              <a:t/>
            </a:r>
            <a:br>
              <a:rPr lang="en-US" sz="2200" dirty="0" smtClean="0"/>
            </a:br>
            <a:r>
              <a:rPr lang="en-US" sz="1200" dirty="0" smtClean="0"/>
              <a:t/>
            </a:r>
            <a:br>
              <a:rPr lang="en-US" sz="1200" dirty="0" smtClean="0"/>
            </a:br>
            <a:r>
              <a:rPr lang="en-US" sz="2200" b="1" dirty="0" smtClean="0"/>
              <a:t>Landfill</a:t>
            </a:r>
            <a:r>
              <a:rPr lang="en-US" sz="2200" dirty="0" smtClean="0"/>
              <a:t> gas can be utilized by a gas turbine producing electricity or pipeline-grade gas from methane piped from a large </a:t>
            </a:r>
            <a:r>
              <a:rPr lang="en-US" sz="2200" b="1" dirty="0" smtClean="0"/>
              <a:t>landfill</a:t>
            </a:r>
            <a:r>
              <a:rPr lang="en-US" sz="2200" dirty="0" smtClean="0"/>
              <a:t>.</a:t>
            </a:r>
            <a:endParaRPr lang="en-US" sz="2200" dirty="0"/>
          </a:p>
        </p:txBody>
      </p:sp>
      <p:sp>
        <p:nvSpPr>
          <p:cNvPr id="4" name="TextBox 3"/>
          <p:cNvSpPr txBox="1"/>
          <p:nvPr/>
        </p:nvSpPr>
        <p:spPr>
          <a:xfrm>
            <a:off x="3666066" y="0"/>
            <a:ext cx="1809109" cy="646331"/>
          </a:xfrm>
          <a:prstGeom prst="rect">
            <a:avLst/>
          </a:prstGeom>
          <a:noFill/>
        </p:spPr>
        <p:txBody>
          <a:bodyPr wrap="none" rtlCol="0">
            <a:spAutoFit/>
          </a:bodyPr>
          <a:lstStyle/>
          <a:p>
            <a:r>
              <a:rPr lang="en-US" sz="3600" dirty="0" smtClean="0">
                <a:solidFill>
                  <a:srgbClr val="000000"/>
                </a:solidFill>
              </a:rPr>
              <a:t>Landfills</a:t>
            </a:r>
            <a:r>
              <a:rPr lang="en-US" sz="3600" i="1" dirty="0" smtClean="0">
                <a:solidFill>
                  <a:srgbClr val="000000"/>
                </a:solidFill>
              </a:rPr>
              <a:t> </a:t>
            </a:r>
            <a:endParaRPr lang="en-US" sz="3600" dirty="0">
              <a:solidFill>
                <a:srgbClr val="000000"/>
              </a:solidFill>
            </a:endParaRPr>
          </a:p>
        </p:txBody>
      </p:sp>
      <p:pic>
        <p:nvPicPr>
          <p:cNvPr id="6" name="Picture 5" descr="Screen Shot 2019-11-18 at 1.22.1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7467" y="0"/>
            <a:ext cx="7298267" cy="2597773"/>
          </a:xfrm>
          <a:prstGeom prst="rect">
            <a:avLst/>
          </a:prstGeom>
        </p:spPr>
      </p:pic>
      <p:sp>
        <p:nvSpPr>
          <p:cNvPr id="7" name="TextBox 6"/>
          <p:cNvSpPr txBox="1"/>
          <p:nvPr/>
        </p:nvSpPr>
        <p:spPr>
          <a:xfrm>
            <a:off x="3632201" y="76200"/>
            <a:ext cx="1591732" cy="584776"/>
          </a:xfrm>
          <a:prstGeom prst="rect">
            <a:avLst/>
          </a:prstGeom>
          <a:noFill/>
        </p:spPr>
        <p:txBody>
          <a:bodyPr wrap="square" rtlCol="0">
            <a:spAutoFit/>
          </a:bodyPr>
          <a:lstStyle/>
          <a:p>
            <a:r>
              <a:rPr lang="en-US" sz="3200" dirty="0" smtClean="0"/>
              <a:t>Landfills</a:t>
            </a:r>
            <a:endParaRPr lang="en-US" sz="3200" dirty="0"/>
          </a:p>
        </p:txBody>
      </p:sp>
    </p:spTree>
    <p:extLst>
      <p:ext uri="{BB962C8B-B14F-4D97-AF65-F5344CB8AC3E}">
        <p14:creationId xmlns:p14="http://schemas.microsoft.com/office/powerpoint/2010/main" val="14828043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3642" y="399010"/>
            <a:ext cx="8946704" cy="5486400"/>
            <a:chOff x="58189" y="399010"/>
            <a:chExt cx="11928938" cy="5486400"/>
          </a:xfrm>
        </p:grpSpPr>
        <p:pic>
          <p:nvPicPr>
            <p:cNvPr id="4" name="Picture 3"/>
            <p:cNvPicPr>
              <a:picLocks noChangeAspect="1"/>
            </p:cNvPicPr>
            <p:nvPr/>
          </p:nvPicPr>
          <p:blipFill>
            <a:blip r:embed="rId3"/>
            <a:stretch>
              <a:fillRect/>
            </a:stretch>
          </p:blipFill>
          <p:spPr>
            <a:xfrm>
              <a:off x="6022658" y="1675197"/>
              <a:ext cx="5964469" cy="4210213"/>
            </a:xfrm>
            <a:prstGeom prst="rect">
              <a:avLst/>
            </a:prstGeom>
          </p:spPr>
        </p:pic>
        <p:pic>
          <p:nvPicPr>
            <p:cNvPr id="5" name="Picture 4"/>
            <p:cNvPicPr>
              <a:picLocks noChangeAspect="1"/>
            </p:cNvPicPr>
            <p:nvPr/>
          </p:nvPicPr>
          <p:blipFill>
            <a:blip r:embed="rId4"/>
            <a:stretch>
              <a:fillRect/>
            </a:stretch>
          </p:blipFill>
          <p:spPr>
            <a:xfrm>
              <a:off x="58189" y="1675197"/>
              <a:ext cx="5964469" cy="4210213"/>
            </a:xfrm>
            <a:prstGeom prst="rect">
              <a:avLst/>
            </a:prstGeom>
          </p:spPr>
        </p:pic>
        <p:sp>
          <p:nvSpPr>
            <p:cNvPr id="6" name="TextBox 5"/>
            <p:cNvSpPr txBox="1"/>
            <p:nvPr/>
          </p:nvSpPr>
          <p:spPr>
            <a:xfrm>
              <a:off x="985888" y="399010"/>
              <a:ext cx="10226250" cy="707886"/>
            </a:xfrm>
            <a:prstGeom prst="rect">
              <a:avLst/>
            </a:prstGeom>
            <a:noFill/>
          </p:spPr>
          <p:txBody>
            <a:bodyPr wrap="none" rtlCol="0">
              <a:spAutoFit/>
            </a:bodyPr>
            <a:lstStyle/>
            <a:p>
              <a:r>
                <a:rPr lang="en-US" sz="4000" dirty="0"/>
                <a:t>Global production and waste (2015)</a:t>
              </a:r>
            </a:p>
          </p:txBody>
        </p:sp>
        <p:sp>
          <p:nvSpPr>
            <p:cNvPr id="2" name="TextBox 1"/>
            <p:cNvSpPr txBox="1"/>
            <p:nvPr/>
          </p:nvSpPr>
          <p:spPr>
            <a:xfrm>
              <a:off x="5827887" y="2218267"/>
              <a:ext cx="1442328" cy="338554"/>
            </a:xfrm>
            <a:prstGeom prst="rect">
              <a:avLst/>
            </a:prstGeom>
            <a:noFill/>
          </p:spPr>
          <p:txBody>
            <a:bodyPr wrap="none" rtlCol="0">
              <a:spAutoFit/>
            </a:bodyPr>
            <a:lstStyle/>
            <a:p>
              <a:r>
                <a:rPr lang="en-US" sz="1600" dirty="0" smtClean="0"/>
                <a:t>96% waste</a:t>
              </a:r>
              <a:endParaRPr lang="en-US" sz="1600" dirty="0"/>
            </a:p>
          </p:txBody>
        </p:sp>
        <p:sp>
          <p:nvSpPr>
            <p:cNvPr id="3" name="TextBox 2"/>
            <p:cNvSpPr txBox="1"/>
            <p:nvPr/>
          </p:nvSpPr>
          <p:spPr>
            <a:xfrm>
              <a:off x="4354689" y="2997199"/>
              <a:ext cx="1442328" cy="338554"/>
            </a:xfrm>
            <a:prstGeom prst="rect">
              <a:avLst/>
            </a:prstGeom>
            <a:noFill/>
          </p:spPr>
          <p:txBody>
            <a:bodyPr wrap="none" rtlCol="0">
              <a:spAutoFit/>
            </a:bodyPr>
            <a:lstStyle/>
            <a:p>
              <a:r>
                <a:rPr lang="en-US" sz="1600" dirty="0" smtClean="0"/>
                <a:t>71% waste</a:t>
              </a:r>
              <a:endParaRPr lang="en-US" sz="1600" dirty="0"/>
            </a:p>
          </p:txBody>
        </p:sp>
        <p:sp>
          <p:nvSpPr>
            <p:cNvPr id="8" name="Rectangle 7"/>
            <p:cNvSpPr/>
            <p:nvPr/>
          </p:nvSpPr>
          <p:spPr>
            <a:xfrm>
              <a:off x="4124637" y="3405201"/>
              <a:ext cx="1442328" cy="338554"/>
            </a:xfrm>
            <a:prstGeom prst="rect">
              <a:avLst/>
            </a:prstGeom>
          </p:spPr>
          <p:txBody>
            <a:bodyPr wrap="none">
              <a:spAutoFit/>
            </a:bodyPr>
            <a:lstStyle/>
            <a:p>
              <a:r>
                <a:rPr lang="en-US" sz="1600" dirty="0" smtClean="0"/>
                <a:t>81% </a:t>
              </a:r>
              <a:r>
                <a:rPr lang="en-US" sz="1600" dirty="0"/>
                <a:t>waste</a:t>
              </a:r>
            </a:p>
          </p:txBody>
        </p:sp>
        <p:sp>
          <p:nvSpPr>
            <p:cNvPr id="9" name="Rectangle 8"/>
            <p:cNvSpPr/>
            <p:nvPr/>
          </p:nvSpPr>
          <p:spPr>
            <a:xfrm>
              <a:off x="3975058" y="3820067"/>
              <a:ext cx="1442328" cy="338554"/>
            </a:xfrm>
            <a:prstGeom prst="rect">
              <a:avLst/>
            </a:prstGeom>
          </p:spPr>
          <p:txBody>
            <a:bodyPr wrap="none">
              <a:spAutoFit/>
            </a:bodyPr>
            <a:lstStyle/>
            <a:p>
              <a:r>
                <a:rPr lang="en-US" sz="1600" dirty="0" smtClean="0"/>
                <a:t>88% </a:t>
              </a:r>
              <a:r>
                <a:rPr lang="en-US" sz="1600" dirty="0"/>
                <a:t>waste</a:t>
              </a:r>
            </a:p>
          </p:txBody>
        </p:sp>
        <p:sp>
          <p:nvSpPr>
            <p:cNvPr id="10" name="Rectangle 9"/>
            <p:cNvSpPr/>
            <p:nvPr/>
          </p:nvSpPr>
          <p:spPr>
            <a:xfrm>
              <a:off x="3848058" y="4201067"/>
              <a:ext cx="1442328" cy="338554"/>
            </a:xfrm>
            <a:prstGeom prst="rect">
              <a:avLst/>
            </a:prstGeom>
          </p:spPr>
          <p:txBody>
            <a:bodyPr wrap="none">
              <a:spAutoFit/>
            </a:bodyPr>
            <a:lstStyle/>
            <a:p>
              <a:r>
                <a:rPr lang="en-US" sz="1600" dirty="0" smtClean="0"/>
                <a:t>63% waste</a:t>
              </a:r>
              <a:endParaRPr lang="en-US" sz="1600" dirty="0"/>
            </a:p>
          </p:txBody>
        </p:sp>
        <p:sp>
          <p:nvSpPr>
            <p:cNvPr id="11" name="Rectangle 10"/>
            <p:cNvSpPr/>
            <p:nvPr/>
          </p:nvSpPr>
          <p:spPr>
            <a:xfrm>
              <a:off x="3588417" y="4649801"/>
              <a:ext cx="1442328" cy="338554"/>
            </a:xfrm>
            <a:prstGeom prst="rect">
              <a:avLst/>
            </a:prstGeom>
          </p:spPr>
          <p:txBody>
            <a:bodyPr wrap="none">
              <a:spAutoFit/>
            </a:bodyPr>
            <a:lstStyle/>
            <a:p>
              <a:r>
                <a:rPr lang="en-US" sz="1600" dirty="0" smtClean="0"/>
                <a:t>72% </a:t>
              </a:r>
              <a:r>
                <a:rPr lang="en-US" sz="1600" dirty="0"/>
                <a:t>waste</a:t>
              </a:r>
            </a:p>
          </p:txBody>
        </p:sp>
        <p:sp>
          <p:nvSpPr>
            <p:cNvPr id="12" name="Rectangle 11"/>
            <p:cNvSpPr/>
            <p:nvPr/>
          </p:nvSpPr>
          <p:spPr>
            <a:xfrm>
              <a:off x="4477414" y="2626266"/>
              <a:ext cx="1442328" cy="338554"/>
            </a:xfrm>
            <a:prstGeom prst="rect">
              <a:avLst/>
            </a:prstGeom>
          </p:spPr>
          <p:txBody>
            <a:bodyPr wrap="none">
              <a:spAutoFit/>
            </a:bodyPr>
            <a:lstStyle/>
            <a:p>
              <a:r>
                <a:rPr lang="en-US" sz="1600" dirty="0" smtClean="0"/>
                <a:t>20% </a:t>
              </a:r>
              <a:r>
                <a:rPr lang="en-US" sz="1600" dirty="0"/>
                <a:t>waste</a:t>
              </a:r>
            </a:p>
          </p:txBody>
        </p:sp>
        <p:sp>
          <p:nvSpPr>
            <p:cNvPr id="15" name="Rectangle 14"/>
            <p:cNvSpPr/>
            <p:nvPr/>
          </p:nvSpPr>
          <p:spPr>
            <a:xfrm>
              <a:off x="3176371" y="4988467"/>
              <a:ext cx="1442328" cy="338554"/>
            </a:xfrm>
            <a:prstGeom prst="rect">
              <a:avLst/>
            </a:prstGeom>
          </p:spPr>
          <p:txBody>
            <a:bodyPr wrap="none">
              <a:spAutoFit/>
            </a:bodyPr>
            <a:lstStyle/>
            <a:p>
              <a:r>
                <a:rPr lang="en-US" sz="1600" dirty="0" smtClean="0"/>
                <a:t>33% </a:t>
              </a:r>
              <a:r>
                <a:rPr lang="en-US" sz="1600" dirty="0"/>
                <a:t>waste</a:t>
              </a:r>
            </a:p>
          </p:txBody>
        </p:sp>
      </p:grpSp>
    </p:spTree>
    <p:extLst>
      <p:ext uri="{BB962C8B-B14F-4D97-AF65-F5344CB8AC3E}">
        <p14:creationId xmlns:p14="http://schemas.microsoft.com/office/powerpoint/2010/main" val="38567113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1259"/>
            <a:ext cx="8393522" cy="755472"/>
          </a:xfrm>
        </p:spPr>
        <p:txBody>
          <a:bodyPr>
            <a:normAutofit/>
          </a:bodyPr>
          <a:lstStyle/>
          <a:p>
            <a:pPr algn="ctr"/>
            <a:r>
              <a:rPr lang="en-US" sz="3600" b="1" dirty="0" smtClean="0"/>
              <a:t>Refuse, Reduce</a:t>
            </a:r>
            <a:endParaRPr lang="en-US" sz="3600" b="1" dirty="0">
              <a:cs typeface="Calibri Light"/>
            </a:endParaRPr>
          </a:p>
        </p:txBody>
      </p:sp>
      <p:sp>
        <p:nvSpPr>
          <p:cNvPr id="3" name="Content Placeholder 2"/>
          <p:cNvSpPr>
            <a:spLocks noGrp="1"/>
          </p:cNvSpPr>
          <p:nvPr>
            <p:ph idx="1"/>
          </p:nvPr>
        </p:nvSpPr>
        <p:spPr>
          <a:xfrm>
            <a:off x="1380068" y="1610784"/>
            <a:ext cx="6631516" cy="2139949"/>
          </a:xfrm>
        </p:spPr>
        <p:txBody>
          <a:bodyPr vert="horz" lIns="91440" tIns="45720" rIns="91440" bIns="45720" rtlCol="0" anchor="t">
            <a:normAutofit/>
          </a:bodyPr>
          <a:lstStyle/>
          <a:p>
            <a:pPr marL="228600" indent="-228600" algn="ctr"/>
            <a:r>
              <a:rPr lang="en-US" sz="2800" dirty="0"/>
              <a:t>Look for products that use less </a:t>
            </a:r>
            <a:r>
              <a:rPr lang="en-US" sz="2800" dirty="0" smtClean="0"/>
              <a:t>or no packaging.</a:t>
            </a:r>
          </a:p>
          <a:p>
            <a:pPr marL="228600" indent="-228600" algn="ctr"/>
            <a:r>
              <a:rPr lang="en-US" sz="2800" dirty="0" smtClean="0">
                <a:cs typeface="Calibri"/>
              </a:rPr>
              <a:t>Store, freeze, and heat food in glass rather than plastic – </a:t>
            </a:r>
            <a:r>
              <a:rPr lang="en-US" sz="2800" i="1" dirty="0" smtClean="0">
                <a:cs typeface="Calibri"/>
              </a:rPr>
              <a:t>for your health</a:t>
            </a:r>
            <a:r>
              <a:rPr lang="en-US" sz="2800" dirty="0" smtClean="0">
                <a:cs typeface="Calibri"/>
              </a:rPr>
              <a:t>.</a:t>
            </a:r>
            <a:endParaRPr lang="en-US" sz="2800" dirty="0">
              <a:cs typeface="Calibri"/>
            </a:endParaRPr>
          </a:p>
          <a:p>
            <a:pPr marL="0" indent="0">
              <a:buNone/>
            </a:pPr>
            <a:endParaRPr lang="en-US" sz="2400" i="1" dirty="0">
              <a:cs typeface="Calibri"/>
            </a:endParaRPr>
          </a:p>
          <a:p>
            <a:pPr algn="ctr"/>
            <a:endParaRPr lang="en-US" sz="3200" dirty="0">
              <a:cs typeface="Calibri"/>
            </a:endParaRPr>
          </a:p>
          <a:p>
            <a:pPr marL="0" indent="0" algn="ctr">
              <a:buNone/>
            </a:pPr>
            <a:endParaRPr lang="en-US" dirty="0">
              <a:cs typeface="Calibri"/>
            </a:endParaRPr>
          </a:p>
        </p:txBody>
      </p:sp>
      <p:pic>
        <p:nvPicPr>
          <p:cNvPr id="4" name="Picture 3" descr="Abeego &lt;strong&gt;Beeswax&lt;/strong&gt; Food Storage &lt;strong&gt;Wrap&lt;/strong&gt; | DudeIWantThat.com"/>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1277" y="3599247"/>
            <a:ext cx="5153058" cy="2453845"/>
          </a:xfrm>
          <a:prstGeom prst="rect">
            <a:avLst/>
          </a:prstGeom>
        </p:spPr>
      </p:pic>
      <p:sp>
        <p:nvSpPr>
          <p:cNvPr id="5" name="TextBox 4">
            <a:extLst>
              <a:ext uri="{FF2B5EF4-FFF2-40B4-BE49-F238E27FC236}">
                <a16:creationId xmlns:a16="http://schemas.microsoft.com/office/drawing/2014/main" xmlns="" id="{DC6D07C0-0079-432F-9AB0-1CC9E3DB9C09}"/>
              </a:ext>
            </a:extLst>
          </p:cNvPr>
          <p:cNvSpPr txBox="1"/>
          <p:nvPr/>
        </p:nvSpPr>
        <p:spPr>
          <a:xfrm>
            <a:off x="221226" y="239042"/>
            <a:ext cx="3495368" cy="461665"/>
          </a:xfrm>
          <a:prstGeom prst="rect">
            <a:avLst/>
          </a:prstGeom>
          <a:noFill/>
        </p:spPr>
        <p:txBody>
          <a:bodyPr wrap="square" rtlCol="0">
            <a:spAutoFit/>
          </a:bodyPr>
          <a:lstStyle/>
          <a:p>
            <a:r>
              <a:rPr lang="en-US" sz="2400" b="1" dirty="0">
                <a:solidFill>
                  <a:srgbClr val="FF0000"/>
                </a:solidFill>
              </a:rPr>
              <a:t>Individual Actions</a:t>
            </a:r>
            <a:r>
              <a:rPr lang="en-US" sz="2400" b="1" dirty="0"/>
              <a:t>	</a:t>
            </a:r>
          </a:p>
        </p:txBody>
      </p:sp>
      <p:sp>
        <p:nvSpPr>
          <p:cNvPr id="6" name="TextBox 5"/>
          <p:cNvSpPr txBox="1"/>
          <p:nvPr/>
        </p:nvSpPr>
        <p:spPr>
          <a:xfrm>
            <a:off x="6087534" y="3793067"/>
            <a:ext cx="2895600" cy="2092881"/>
          </a:xfrm>
          <a:prstGeom prst="rect">
            <a:avLst/>
          </a:prstGeom>
          <a:noFill/>
        </p:spPr>
        <p:txBody>
          <a:bodyPr wrap="square" rtlCol="0">
            <a:spAutoFit/>
          </a:bodyPr>
          <a:lstStyle/>
          <a:p>
            <a:r>
              <a:rPr lang="en-US" sz="2800" i="1" dirty="0">
                <a:cs typeface="Calibri"/>
              </a:rPr>
              <a:t>Plastic wrapping is the largest use of plastic.  You can do something!</a:t>
            </a:r>
            <a:endParaRPr lang="en-US" sz="2800" dirty="0"/>
          </a:p>
          <a:p>
            <a:endParaRPr lang="en-US" dirty="0"/>
          </a:p>
        </p:txBody>
      </p:sp>
    </p:spTree>
    <p:extLst>
      <p:ext uri="{BB962C8B-B14F-4D97-AF65-F5344CB8AC3E}">
        <p14:creationId xmlns:p14="http://schemas.microsoft.com/office/powerpoint/2010/main" val="39367379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70E82C7-5027-4D22-BDEE-3D04FE893F04}"/>
              </a:ext>
            </a:extLst>
          </p:cNvPr>
          <p:cNvSpPr>
            <a:spLocks noGrp="1"/>
          </p:cNvSpPr>
          <p:nvPr>
            <p:ph idx="1"/>
          </p:nvPr>
        </p:nvSpPr>
        <p:spPr>
          <a:xfrm>
            <a:off x="465665" y="1830798"/>
            <a:ext cx="8407402" cy="4214402"/>
          </a:xfrm>
        </p:spPr>
        <p:txBody>
          <a:bodyPr vert="horz" lIns="91440" tIns="45720" rIns="91440" bIns="45720" rtlCol="0" anchor="t">
            <a:normAutofit fontScale="92500"/>
          </a:bodyPr>
          <a:lstStyle/>
          <a:p>
            <a:pPr>
              <a:spcBef>
                <a:spcPts val="1200"/>
              </a:spcBef>
              <a:spcAft>
                <a:spcPts val="600"/>
              </a:spcAft>
            </a:pPr>
            <a:r>
              <a:rPr lang="en-US" sz="2400" dirty="0" smtClean="0"/>
              <a:t>Choose reusable </a:t>
            </a:r>
            <a:r>
              <a:rPr lang="en-US" sz="2400" dirty="0"/>
              <a:t>wrappers - bees wax wraps and glass containers.</a:t>
            </a:r>
          </a:p>
          <a:p>
            <a:pPr>
              <a:spcBef>
                <a:spcPts val="1200"/>
              </a:spcBef>
              <a:spcAft>
                <a:spcPts val="600"/>
              </a:spcAft>
            </a:pPr>
            <a:r>
              <a:rPr lang="en-US" sz="2400" dirty="0" smtClean="0"/>
              <a:t>Eat </a:t>
            </a:r>
            <a:r>
              <a:rPr lang="en-US" sz="2400" dirty="0"/>
              <a:t>in at restaurants instead of taking out. </a:t>
            </a:r>
            <a:endParaRPr lang="en-US" sz="2400" dirty="0">
              <a:cs typeface="Calibri"/>
            </a:endParaRPr>
          </a:p>
          <a:p>
            <a:pPr>
              <a:spcBef>
                <a:spcPts val="1200"/>
              </a:spcBef>
              <a:spcAft>
                <a:spcPts val="600"/>
              </a:spcAft>
            </a:pPr>
            <a:r>
              <a:rPr lang="en-US" sz="2400" dirty="0"/>
              <a:t>Take reusable container to restaurants for leftovers! </a:t>
            </a:r>
            <a:endParaRPr lang="en-US" sz="2400" dirty="0">
              <a:cs typeface="Calibri"/>
            </a:endParaRPr>
          </a:p>
          <a:p>
            <a:pPr>
              <a:spcBef>
                <a:spcPts val="1200"/>
              </a:spcBef>
              <a:spcAft>
                <a:spcPts val="600"/>
              </a:spcAft>
            </a:pPr>
            <a:r>
              <a:rPr lang="en-US" sz="2400" dirty="0"/>
              <a:t>Make use of bulk bins at grocery </a:t>
            </a:r>
            <a:r>
              <a:rPr lang="en-US" sz="2400" dirty="0" smtClean="0"/>
              <a:t>stores and bring your own containers.</a:t>
            </a:r>
            <a:r>
              <a:rPr lang="en-US" sz="2400" dirty="0"/>
              <a:t> </a:t>
            </a:r>
            <a:endParaRPr lang="en-US" sz="2400" dirty="0">
              <a:cs typeface="Calibri"/>
            </a:endParaRPr>
          </a:p>
          <a:p>
            <a:pPr>
              <a:spcBef>
                <a:spcPts val="1200"/>
              </a:spcBef>
              <a:spcAft>
                <a:spcPts val="600"/>
              </a:spcAft>
            </a:pPr>
            <a:r>
              <a:rPr lang="en-US" sz="2400" dirty="0"/>
              <a:t>Avoid products with </a:t>
            </a:r>
            <a:r>
              <a:rPr lang="en-US" sz="2400" dirty="0" err="1"/>
              <a:t>microbeads</a:t>
            </a:r>
            <a:r>
              <a:rPr lang="en-US" sz="2400" dirty="0"/>
              <a:t>. If </a:t>
            </a:r>
            <a:r>
              <a:rPr lang="en-US" sz="2400" u="sng" dirty="0" smtClean="0"/>
              <a:t>polyethylene</a:t>
            </a:r>
            <a:r>
              <a:rPr lang="en-US" sz="2400" dirty="0" smtClean="0"/>
              <a:t> </a:t>
            </a:r>
            <a:r>
              <a:rPr lang="en-US" sz="2400" dirty="0"/>
              <a:t>or </a:t>
            </a:r>
            <a:r>
              <a:rPr lang="en-US" sz="2400" u="sng" dirty="0" smtClean="0"/>
              <a:t>polypropylene</a:t>
            </a:r>
            <a:r>
              <a:rPr lang="en-US" sz="2400" dirty="0" smtClean="0"/>
              <a:t> </a:t>
            </a:r>
            <a:r>
              <a:rPr lang="en-US" sz="2400" dirty="0"/>
              <a:t>on label, has </a:t>
            </a:r>
            <a:r>
              <a:rPr lang="en-US" sz="2400" dirty="0" err="1"/>
              <a:t>microbeads</a:t>
            </a:r>
            <a:r>
              <a:rPr lang="en-US" sz="2400" dirty="0"/>
              <a:t>. </a:t>
            </a:r>
            <a:endParaRPr lang="en-US" sz="2400" dirty="0">
              <a:cs typeface="Calibri"/>
            </a:endParaRPr>
          </a:p>
          <a:p>
            <a:pPr>
              <a:spcBef>
                <a:spcPts val="1200"/>
              </a:spcBef>
              <a:spcAft>
                <a:spcPts val="600"/>
              </a:spcAft>
            </a:pPr>
            <a:r>
              <a:rPr lang="en-US" sz="2400" dirty="0"/>
              <a:t>Use reusable cloth bag when shopping. </a:t>
            </a:r>
            <a:endParaRPr lang="en-US" sz="2400" dirty="0">
              <a:cs typeface="Calibri"/>
            </a:endParaRPr>
          </a:p>
          <a:p>
            <a:pPr>
              <a:spcBef>
                <a:spcPts val="1200"/>
              </a:spcBef>
              <a:spcAft>
                <a:spcPts val="600"/>
              </a:spcAft>
            </a:pPr>
            <a:r>
              <a:rPr lang="en-US" sz="2400" dirty="0"/>
              <a:t>Say no to plastic straws. </a:t>
            </a:r>
            <a:r>
              <a:rPr lang="en-US" sz="1900" dirty="0"/>
              <a:t>#</a:t>
            </a:r>
            <a:r>
              <a:rPr lang="en-US" sz="1900" dirty="0" err="1"/>
              <a:t>stopsucking</a:t>
            </a:r>
            <a:r>
              <a:rPr lang="en-US" sz="1900" dirty="0"/>
              <a:t> </a:t>
            </a:r>
            <a:r>
              <a:rPr lang="en-US" sz="1900" dirty="0" smtClean="0"/>
              <a:t>(</a:t>
            </a:r>
            <a:r>
              <a:rPr lang="en-US" sz="1900" dirty="0" err="1" smtClean="0"/>
              <a:t>Strawless</a:t>
            </a:r>
            <a:r>
              <a:rPr lang="en-US" sz="1900" dirty="0" smtClean="0"/>
              <a:t> Ocean Initiative of Lonely Whale (501 (c) 3)</a:t>
            </a:r>
            <a:endParaRPr lang="en-US" sz="1900" dirty="0">
              <a:cs typeface="Calibri"/>
            </a:endParaRPr>
          </a:p>
          <a:p>
            <a:endParaRPr lang="en-US" dirty="0"/>
          </a:p>
        </p:txBody>
      </p:sp>
      <p:sp>
        <p:nvSpPr>
          <p:cNvPr id="4" name="Title 3">
            <a:extLst>
              <a:ext uri="{FF2B5EF4-FFF2-40B4-BE49-F238E27FC236}">
                <a16:creationId xmlns:a16="http://schemas.microsoft.com/office/drawing/2014/main" xmlns="" id="{8DDDA1C0-45EF-49B6-B026-DAA0262B2B58}"/>
              </a:ext>
            </a:extLst>
          </p:cNvPr>
          <p:cNvSpPr txBox="1">
            <a:spLocks noGrp="1"/>
          </p:cNvSpPr>
          <p:nvPr>
            <p:ph type="title"/>
          </p:nvPr>
        </p:nvSpPr>
        <p:spPr>
          <a:xfrm>
            <a:off x="313267" y="221604"/>
            <a:ext cx="2971800" cy="430887"/>
          </a:xfrm>
          <a:prstGeom prst="rect">
            <a:avLst/>
          </a:prstGeom>
          <a:noFill/>
        </p:spPr>
        <p:txBody>
          <a:bodyPr wrap="square" rtlCol="0">
            <a:spAutoFit/>
          </a:bodyPr>
          <a:lstStyle/>
          <a:p>
            <a:r>
              <a:rPr lang="en-US" sz="2400" b="1" dirty="0">
                <a:solidFill>
                  <a:srgbClr val="FF0000"/>
                </a:solidFill>
                <a:latin typeface="+mn-lt"/>
              </a:rPr>
              <a:t>Individual Actions</a:t>
            </a:r>
            <a:r>
              <a:rPr lang="en-US" sz="2400" b="1" dirty="0">
                <a:latin typeface="+mn-lt"/>
              </a:rPr>
              <a:t>	</a:t>
            </a:r>
          </a:p>
        </p:txBody>
      </p:sp>
      <p:sp>
        <p:nvSpPr>
          <p:cNvPr id="5" name="Title 1">
            <a:extLst>
              <a:ext uri="{FF2B5EF4-FFF2-40B4-BE49-F238E27FC236}">
                <a16:creationId xmlns:a16="http://schemas.microsoft.com/office/drawing/2014/main" xmlns="" id="{21756DC3-3B83-4186-9B52-EBB6713F9DD5}"/>
              </a:ext>
            </a:extLst>
          </p:cNvPr>
          <p:cNvSpPr txBox="1">
            <a:spLocks/>
          </p:cNvSpPr>
          <p:nvPr/>
        </p:nvSpPr>
        <p:spPr>
          <a:xfrm>
            <a:off x="457200" y="711259"/>
            <a:ext cx="8393522" cy="7554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a:lstStyle>
          <a:p>
            <a:pPr algn="ctr"/>
            <a:r>
              <a:rPr lang="en-US" b="1" dirty="0" smtClean="0"/>
              <a:t>Refuse, Reduce</a:t>
            </a:r>
            <a:endParaRPr lang="en-US" b="1" dirty="0"/>
          </a:p>
        </p:txBody>
      </p:sp>
      <p:pic>
        <p:nvPicPr>
          <p:cNvPr id="6" name="Picture 5" descr="thecooltundra - How can we protect the tundra?">
            <a:extLst>
              <a:ext uri="{FF2B5EF4-FFF2-40B4-BE49-F238E27FC236}">
                <a16:creationId xmlns:a16="http://schemas.microsoft.com/office/drawing/2014/main" xmlns="" id="{247155E5-43C5-43AA-BF3C-0539BE0643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8189" y="178933"/>
            <a:ext cx="2124075" cy="1674712"/>
          </a:xfrm>
          <a:prstGeom prst="rect">
            <a:avLst/>
          </a:prstGeom>
        </p:spPr>
      </p:pic>
    </p:spTree>
    <p:extLst>
      <p:ext uri="{BB962C8B-B14F-4D97-AF65-F5344CB8AC3E}">
        <p14:creationId xmlns:p14="http://schemas.microsoft.com/office/powerpoint/2010/main" val="12379911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983" y="5182661"/>
            <a:ext cx="7886700" cy="1325563"/>
          </a:xfrm>
        </p:spPr>
        <p:txBody>
          <a:bodyPr>
            <a:noAutofit/>
          </a:bodyPr>
          <a:lstStyle/>
          <a:p>
            <a:r>
              <a:rPr lang="en-US" sz="2400" dirty="0" smtClean="0"/>
              <a:t>The % incinerated varies greatly. E.g., in Harrisburg, all is incinerated.  Large recycling companies harvest the methane directly to gas turbines for burning and creating electricity.</a:t>
            </a:r>
            <a:endParaRPr lang="en-US" sz="2400" dirty="0"/>
          </a:p>
        </p:txBody>
      </p:sp>
      <p:pic>
        <p:nvPicPr>
          <p:cNvPr id="4" name="Content Placeholder 3" descr="Screen Shot 2019-11-17 at 1.43.00 PM.png"/>
          <p:cNvPicPr>
            <a:picLocks noGrp="1" noChangeAspect="1"/>
          </p:cNvPicPr>
          <p:nvPr>
            <p:ph idx="1"/>
          </p:nvPr>
        </p:nvPicPr>
        <p:blipFill>
          <a:blip r:embed="rId3" cstate="screen">
            <a:extLst>
              <a:ext uri="{28A0092B-C50C-407E-A947-70E740481C1C}">
                <a14:useLocalDpi xmlns:a14="http://schemas.microsoft.com/office/drawing/2010/main"/>
              </a:ext>
            </a:extLst>
          </a:blip>
          <a:srcRect l="-16700" r="-16700"/>
          <a:stretch>
            <a:fillRect/>
          </a:stretch>
        </p:blipFill>
        <p:spPr>
          <a:xfrm>
            <a:off x="-465667" y="-829733"/>
            <a:ext cx="10230727" cy="5668433"/>
          </a:xfrm>
        </p:spPr>
      </p:pic>
      <p:sp>
        <p:nvSpPr>
          <p:cNvPr id="3" name="TextBox 2"/>
          <p:cNvSpPr txBox="1"/>
          <p:nvPr/>
        </p:nvSpPr>
        <p:spPr>
          <a:xfrm>
            <a:off x="1185333" y="2463800"/>
            <a:ext cx="4731283" cy="338554"/>
          </a:xfrm>
          <a:prstGeom prst="rect">
            <a:avLst/>
          </a:prstGeom>
          <a:noFill/>
        </p:spPr>
        <p:txBody>
          <a:bodyPr wrap="none" rtlCol="0">
            <a:spAutoFit/>
          </a:bodyPr>
          <a:lstStyle/>
          <a:p>
            <a:r>
              <a:rPr lang="en-US" sz="1600" dirty="0" smtClean="0"/>
              <a:t>MSW: municipal solid waste.  Given in millions of tons.</a:t>
            </a:r>
          </a:p>
        </p:txBody>
      </p:sp>
    </p:spTree>
    <p:extLst>
      <p:ext uri="{BB962C8B-B14F-4D97-AF65-F5344CB8AC3E}">
        <p14:creationId xmlns:p14="http://schemas.microsoft.com/office/powerpoint/2010/main" val="13129815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Can You Cook a Plastic-Free Meal? (NOAA MDP)</a:t>
            </a:r>
            <a:endParaRPr lang="en-US" sz="3200" b="1" dirty="0"/>
          </a:p>
        </p:txBody>
      </p:sp>
      <p:sp>
        <p:nvSpPr>
          <p:cNvPr id="3" name="Content Placeholder 2"/>
          <p:cNvSpPr>
            <a:spLocks noGrp="1"/>
          </p:cNvSpPr>
          <p:nvPr>
            <p:ph idx="1"/>
          </p:nvPr>
        </p:nvSpPr>
        <p:spPr>
          <a:xfrm>
            <a:off x="457200" y="1171223"/>
            <a:ext cx="5689600" cy="4981221"/>
          </a:xfrm>
        </p:spPr>
        <p:txBody>
          <a:bodyPr>
            <a:normAutofit fontScale="92500" lnSpcReduction="10000"/>
          </a:bodyPr>
          <a:lstStyle/>
          <a:p>
            <a:r>
              <a:rPr lang="en-US" dirty="0" smtClean="0"/>
              <a:t>Did you cereal and milk come in plastic waste cereal bag and milk jug? Was your fruit in a plastic bag or container? Were the coffee grounds in a plastic bag?</a:t>
            </a:r>
          </a:p>
          <a:p>
            <a:endParaRPr lang="en-US" sz="1200" dirty="0"/>
          </a:p>
          <a:p>
            <a:r>
              <a:rPr lang="en-US" dirty="0" smtClean="0"/>
              <a:t>So much of our food is covered in plastic, having a meal with only ingredients not found in plastic packaging can be a real challenge, but not impossible.  You can also </a:t>
            </a:r>
            <a:r>
              <a:rPr lang="en-US" i="1" dirty="0" smtClean="0"/>
              <a:t>reduce</a:t>
            </a:r>
            <a:r>
              <a:rPr lang="en-US" dirty="0" smtClean="0"/>
              <a:t> the amount of plastic when shopping.</a:t>
            </a:r>
          </a:p>
          <a:p>
            <a:endParaRPr lang="en-US" sz="1200" dirty="0"/>
          </a:p>
          <a:p>
            <a:r>
              <a:rPr lang="en-US" dirty="0" smtClean="0"/>
              <a:t>Challenge yourself to make your own plastic-free meal.</a:t>
            </a:r>
          </a:p>
          <a:p>
            <a:pPr lvl="1"/>
            <a:r>
              <a:rPr lang="en-US" dirty="0" smtClean="0"/>
              <a:t>Go the butcher and ask for meat in butcher paper instead of plastic.</a:t>
            </a:r>
          </a:p>
          <a:p>
            <a:pPr lvl="1"/>
            <a:r>
              <a:rPr lang="en-US" dirty="0" smtClean="0"/>
              <a:t>Bring your own produce bags  and not use any plastic.</a:t>
            </a:r>
          </a:p>
          <a:p>
            <a:pPr lvl="1"/>
            <a:r>
              <a:rPr lang="en-US" dirty="0" smtClean="0"/>
              <a:t>Buy in bulk with your own container.</a:t>
            </a:r>
          </a:p>
          <a:p>
            <a:pPr lvl="1"/>
            <a:r>
              <a:rPr lang="en-US" dirty="0" smtClean="0"/>
              <a:t>Make your own food, such as granola and granola bars.</a:t>
            </a:r>
          </a:p>
          <a:p>
            <a:pPr lvl="1"/>
            <a:r>
              <a:rPr lang="en-US" dirty="0" smtClean="0"/>
              <a:t>Challenge yourself to make at least one plastic-free meal/week.  Share with others</a:t>
            </a:r>
            <a:endParaRPr lang="en-US" dirty="0"/>
          </a:p>
        </p:txBody>
      </p:sp>
      <p:pic>
        <p:nvPicPr>
          <p:cNvPr id="4" name="Picture 3" descr="Screen Shot 2020-01-28 at 5.55.44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5403" y="1329266"/>
            <a:ext cx="2843131" cy="2218267"/>
          </a:xfrm>
          <a:prstGeom prst="rect">
            <a:avLst/>
          </a:prstGeom>
        </p:spPr>
      </p:pic>
      <p:pic>
        <p:nvPicPr>
          <p:cNvPr id="5" name="Picture 4" descr="Screen Shot 2020-01-28 at 5.56.3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4206" y="3657600"/>
            <a:ext cx="2854326" cy="2362200"/>
          </a:xfrm>
          <a:prstGeom prst="rect">
            <a:avLst/>
          </a:prstGeom>
        </p:spPr>
      </p:pic>
    </p:spTree>
    <p:extLst>
      <p:ext uri="{BB962C8B-B14F-4D97-AF65-F5344CB8AC3E}">
        <p14:creationId xmlns:p14="http://schemas.microsoft.com/office/powerpoint/2010/main" val="1358709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7782"/>
            <a:ext cx="8393522" cy="755472"/>
          </a:xfrm>
        </p:spPr>
        <p:txBody>
          <a:bodyPr/>
          <a:lstStyle/>
          <a:p>
            <a:pPr algn="ctr"/>
            <a:r>
              <a:rPr lang="en-US" b="1" dirty="0" smtClean="0"/>
              <a:t>Reduce, Recycle</a:t>
            </a:r>
            <a:endParaRPr lang="en-US" b="1" dirty="0"/>
          </a:p>
        </p:txBody>
      </p:sp>
      <p:sp>
        <p:nvSpPr>
          <p:cNvPr id="3" name="Content Placeholder 2"/>
          <p:cNvSpPr>
            <a:spLocks noGrp="1"/>
          </p:cNvSpPr>
          <p:nvPr>
            <p:ph idx="1"/>
          </p:nvPr>
        </p:nvSpPr>
        <p:spPr>
          <a:xfrm>
            <a:off x="750478" y="1498600"/>
            <a:ext cx="8393522" cy="4811060"/>
          </a:xfrm>
        </p:spPr>
        <p:txBody>
          <a:bodyPr vert="horz" lIns="91440" tIns="45720" rIns="91440" bIns="45720" rtlCol="0" anchor="t">
            <a:normAutofit/>
          </a:bodyPr>
          <a:lstStyle/>
          <a:p>
            <a:pPr>
              <a:spcAft>
                <a:spcPts val="600"/>
              </a:spcAft>
            </a:pPr>
            <a:r>
              <a:rPr lang="en-US" sz="2800" dirty="0"/>
              <a:t>Plan ahead - fill water at the tap.</a:t>
            </a:r>
            <a:endParaRPr lang="en-US" sz="2800" dirty="0">
              <a:cs typeface="Calibri"/>
            </a:endParaRPr>
          </a:p>
          <a:p>
            <a:pPr>
              <a:spcAft>
                <a:spcPts val="600"/>
              </a:spcAft>
            </a:pPr>
            <a:r>
              <a:rPr lang="en-US" sz="2800" dirty="0"/>
              <a:t>Use reusable drinking water bottles made of stainless steel, not plastic.</a:t>
            </a:r>
            <a:endParaRPr lang="en-US" sz="2800" dirty="0">
              <a:cs typeface="Calibri"/>
            </a:endParaRPr>
          </a:p>
          <a:p>
            <a:pPr>
              <a:spcAft>
                <a:spcPts val="600"/>
              </a:spcAft>
            </a:pPr>
            <a:r>
              <a:rPr lang="en-US" sz="2800" dirty="0" smtClean="0"/>
              <a:t>Reuse and recycle single-use </a:t>
            </a:r>
            <a:r>
              <a:rPr lang="en-US" sz="2800" dirty="0"/>
              <a:t>plastics.</a:t>
            </a:r>
            <a:endParaRPr lang="en-US" sz="2800" dirty="0">
              <a:cs typeface="Calibri"/>
            </a:endParaRPr>
          </a:p>
          <a:p>
            <a:pPr>
              <a:spcAft>
                <a:spcPts val="600"/>
              </a:spcAft>
            </a:pPr>
            <a:r>
              <a:rPr lang="en-US" sz="2800" dirty="0"/>
              <a:t>Encourage others. </a:t>
            </a:r>
            <a:r>
              <a:rPr lang="en-US" sz="2800" dirty="0" smtClean="0"/>
              <a:t>Teach by sharing your story.</a:t>
            </a:r>
          </a:p>
          <a:p>
            <a:pPr>
              <a:spcAft>
                <a:spcPts val="600"/>
              </a:spcAft>
            </a:pPr>
            <a:r>
              <a:rPr lang="en-US" sz="2800" i="1" dirty="0" smtClean="0"/>
              <a:t>Events – set example for no</a:t>
            </a:r>
          </a:p>
          <a:p>
            <a:pPr marL="0" indent="0">
              <a:spcAft>
                <a:spcPts val="600"/>
              </a:spcAft>
              <a:buNone/>
            </a:pPr>
            <a:r>
              <a:rPr lang="en-US" sz="2800" i="1" dirty="0"/>
              <a:t>	</a:t>
            </a:r>
            <a:r>
              <a:rPr lang="en-US" sz="2800" i="1" dirty="0" smtClean="0"/>
              <a:t>single use plastics</a:t>
            </a:r>
            <a:r>
              <a:rPr lang="en-US" sz="2800" dirty="0"/>
              <a:t> </a:t>
            </a:r>
            <a:endParaRPr lang="en-US" sz="2800" dirty="0" smtClean="0"/>
          </a:p>
          <a:p>
            <a:pPr>
              <a:spcAft>
                <a:spcPts val="600"/>
              </a:spcAft>
            </a:pPr>
            <a:r>
              <a:rPr lang="en-US" sz="2800" i="1" dirty="0" smtClean="0">
                <a:cs typeface="Calibri"/>
              </a:rPr>
              <a:t>Use it forever.</a:t>
            </a:r>
            <a:endParaRPr lang="en-US" sz="2800" i="1" dirty="0">
              <a:cs typeface="Calibri"/>
            </a:endParaRPr>
          </a:p>
          <a:p>
            <a:pPr marL="0" indent="0">
              <a:buNone/>
            </a:pPr>
            <a:endParaRPr lang="en-US" dirty="0"/>
          </a:p>
        </p:txBody>
      </p:sp>
      <p:pic>
        <p:nvPicPr>
          <p:cNvPr id="4" name="Picture 3" descr="commtechgr10 - -&lt;strong&gt;stainless&lt;/strong&gt;-steel-waterbottle.jpg - History"/>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1884" y="3996733"/>
            <a:ext cx="2477743" cy="2008969"/>
          </a:xfrm>
          <a:prstGeom prst="rect">
            <a:avLst/>
          </a:prstGeom>
        </p:spPr>
      </p:pic>
      <p:sp>
        <p:nvSpPr>
          <p:cNvPr id="5" name="TextBox 4">
            <a:extLst>
              <a:ext uri="{FF2B5EF4-FFF2-40B4-BE49-F238E27FC236}">
                <a16:creationId xmlns:a16="http://schemas.microsoft.com/office/drawing/2014/main" xmlns="" id="{5BC26561-95E0-43DA-938D-CF813090FCE6}"/>
              </a:ext>
            </a:extLst>
          </p:cNvPr>
          <p:cNvSpPr txBox="1"/>
          <p:nvPr/>
        </p:nvSpPr>
        <p:spPr>
          <a:xfrm>
            <a:off x="138180" y="103611"/>
            <a:ext cx="3264208" cy="461665"/>
          </a:xfrm>
          <a:prstGeom prst="rect">
            <a:avLst/>
          </a:prstGeom>
          <a:noFill/>
        </p:spPr>
        <p:txBody>
          <a:bodyPr wrap="square" rtlCol="0">
            <a:spAutoFit/>
          </a:bodyPr>
          <a:lstStyle/>
          <a:p>
            <a:r>
              <a:rPr lang="en-US" sz="2400" b="1" dirty="0">
                <a:solidFill>
                  <a:srgbClr val="FF0000"/>
                </a:solidFill>
              </a:rPr>
              <a:t>Individual Action</a:t>
            </a:r>
            <a:r>
              <a:rPr lang="en-US" dirty="0"/>
              <a:t>	</a:t>
            </a:r>
          </a:p>
        </p:txBody>
      </p:sp>
    </p:spTree>
    <p:extLst>
      <p:ext uri="{BB962C8B-B14F-4D97-AF65-F5344CB8AC3E}">
        <p14:creationId xmlns:p14="http://schemas.microsoft.com/office/powerpoint/2010/main" val="34603555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648645"/>
            <a:ext cx="8393522" cy="755472"/>
          </a:xfrm>
        </p:spPr>
        <p:txBody>
          <a:bodyPr>
            <a:normAutofit/>
          </a:bodyPr>
          <a:lstStyle/>
          <a:p>
            <a:pPr algn="ctr"/>
            <a:r>
              <a:rPr lang="en-US" b="1" dirty="0"/>
              <a:t>Mind  Your Clothes!</a:t>
            </a:r>
          </a:p>
        </p:txBody>
      </p:sp>
      <p:sp>
        <p:nvSpPr>
          <p:cNvPr id="3" name="Content Placeholder 2"/>
          <p:cNvSpPr>
            <a:spLocks noGrp="1"/>
          </p:cNvSpPr>
          <p:nvPr>
            <p:ph idx="1"/>
          </p:nvPr>
        </p:nvSpPr>
        <p:spPr>
          <a:xfrm>
            <a:off x="541547" y="1639786"/>
            <a:ext cx="7112320" cy="4498547"/>
          </a:xfrm>
        </p:spPr>
        <p:txBody>
          <a:bodyPr vert="horz" lIns="91440" tIns="45720" rIns="91440" bIns="45720" rtlCol="0" anchor="t">
            <a:normAutofit/>
          </a:bodyPr>
          <a:lstStyle/>
          <a:p>
            <a:pPr marL="342900" indent="-342900"/>
            <a:r>
              <a:rPr lang="en-US" sz="2400" dirty="0"/>
              <a:t>Clothing made from plastic such as nylon, polyester, rayon, acrylic and spandex, shed </a:t>
            </a:r>
            <a:r>
              <a:rPr lang="en-US" sz="2400" dirty="0" smtClean="0"/>
              <a:t>hundreds to thousands of microfibers </a:t>
            </a:r>
            <a:r>
              <a:rPr lang="en-US" sz="2400" dirty="0"/>
              <a:t>with each wash. </a:t>
            </a:r>
          </a:p>
          <a:p>
            <a:pPr marL="342900" indent="-342900"/>
            <a:r>
              <a:rPr lang="en-US" sz="2400" dirty="0">
                <a:cs typeface="Calibri"/>
              </a:rPr>
              <a:t>Fleece </a:t>
            </a:r>
            <a:r>
              <a:rPr lang="en-US" sz="2400" dirty="0" smtClean="0">
                <a:cs typeface="Calibri"/>
              </a:rPr>
              <a:t>and </a:t>
            </a:r>
            <a:r>
              <a:rPr lang="en-US" sz="2400" dirty="0">
                <a:cs typeface="Calibri"/>
              </a:rPr>
              <a:t>other synthetic fabrics – </a:t>
            </a:r>
            <a:r>
              <a:rPr lang="en-US" sz="2400" i="1" dirty="0">
                <a:cs typeface="Calibri"/>
              </a:rPr>
              <a:t>wash less often</a:t>
            </a:r>
            <a:r>
              <a:rPr lang="en-US" sz="2400" dirty="0">
                <a:cs typeface="Calibri"/>
              </a:rPr>
              <a:t>. Use microplastic catching bags. </a:t>
            </a:r>
            <a:r>
              <a:rPr lang="en-US" sz="2400" dirty="0" smtClean="0">
                <a:cs typeface="Calibri"/>
              </a:rPr>
              <a:t>(</a:t>
            </a:r>
            <a:r>
              <a:rPr lang="en-US" sz="1800" dirty="0" smtClean="0">
                <a:cs typeface="Calibri"/>
              </a:rPr>
              <a:t>Ex</a:t>
            </a:r>
            <a:r>
              <a:rPr lang="en-US" sz="1800" dirty="0">
                <a:cs typeface="Calibri"/>
              </a:rPr>
              <a:t>. Patagonia guppy bag </a:t>
            </a:r>
            <a:r>
              <a:rPr lang="en-US" sz="1800" dirty="0" smtClean="0">
                <a:cs typeface="Calibri"/>
              </a:rPr>
              <a:t>friend that catches </a:t>
            </a:r>
            <a:r>
              <a:rPr lang="en-US" sz="1800" dirty="0">
                <a:cs typeface="Calibri"/>
              </a:rPr>
              <a:t>microplastics in </a:t>
            </a:r>
            <a:r>
              <a:rPr lang="en-US" sz="1800" dirty="0" smtClean="0">
                <a:cs typeface="Calibri"/>
              </a:rPr>
              <a:t>wash</a:t>
            </a:r>
            <a:r>
              <a:rPr lang="en-US" sz="2400" dirty="0" smtClean="0">
                <a:cs typeface="Calibri"/>
              </a:rPr>
              <a:t>)</a:t>
            </a:r>
            <a:endParaRPr lang="en-US" sz="2400" dirty="0">
              <a:cs typeface="Calibri"/>
            </a:endParaRPr>
          </a:p>
          <a:p>
            <a:pPr marL="285750" lvl="1" indent="0">
              <a:buNone/>
            </a:pPr>
            <a:endParaRPr lang="en-US" i="1" dirty="0"/>
          </a:p>
          <a:p>
            <a:pPr marL="285750" lvl="1" indent="0">
              <a:buNone/>
            </a:pPr>
            <a:r>
              <a:rPr lang="en-US" sz="1900" i="1" dirty="0"/>
              <a:t>Researchers from the University of California Santa Barbara's Bren School of Environmental Science &amp; Management found that when synthetic jackets are washed, on average 1,174 milligrams of microfibers are released from the washing machine. These microfibers then travel to local wastewater treatment plant, where up to 40% of them can enter rivers, lakes, and oceans (depending on local wastewater treatment conditions).</a:t>
            </a:r>
            <a:endParaRPr lang="en-US" sz="1900" i="1" dirty="0">
              <a:cs typeface="Calibri"/>
            </a:endParaRPr>
          </a:p>
          <a:p>
            <a:pPr marL="0" indent="0">
              <a:buNone/>
            </a:pP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4769" y="2915832"/>
            <a:ext cx="1729231" cy="2153201"/>
          </a:xfrm>
          <a:prstGeom prst="rect">
            <a:avLst/>
          </a:prstGeom>
        </p:spPr>
      </p:pic>
      <p:sp>
        <p:nvSpPr>
          <p:cNvPr id="6" name="TextBox 5">
            <a:extLst>
              <a:ext uri="{FF2B5EF4-FFF2-40B4-BE49-F238E27FC236}">
                <a16:creationId xmlns:a16="http://schemas.microsoft.com/office/drawing/2014/main" xmlns="" id="{3EE75DF3-06D0-444D-A9E6-0F4D9440B027}"/>
              </a:ext>
            </a:extLst>
          </p:cNvPr>
          <p:cNvSpPr txBox="1"/>
          <p:nvPr/>
        </p:nvSpPr>
        <p:spPr>
          <a:xfrm>
            <a:off x="320095" y="154585"/>
            <a:ext cx="2964426" cy="461665"/>
          </a:xfrm>
          <a:prstGeom prst="rect">
            <a:avLst/>
          </a:prstGeom>
          <a:noFill/>
        </p:spPr>
        <p:txBody>
          <a:bodyPr wrap="square" rtlCol="0">
            <a:spAutoFit/>
          </a:bodyPr>
          <a:lstStyle/>
          <a:p>
            <a:r>
              <a:rPr lang="en-US" sz="2400" b="1" dirty="0">
                <a:solidFill>
                  <a:srgbClr val="FF0000"/>
                </a:solidFill>
              </a:rPr>
              <a:t>Individual Action</a:t>
            </a:r>
          </a:p>
        </p:txBody>
      </p:sp>
    </p:spTree>
    <p:extLst>
      <p:ext uri="{BB962C8B-B14F-4D97-AF65-F5344CB8AC3E}">
        <p14:creationId xmlns:p14="http://schemas.microsoft.com/office/powerpoint/2010/main" val="138044682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6AAF7D-08E3-49F9-8587-D7F0E977B242}"/>
              </a:ext>
            </a:extLst>
          </p:cNvPr>
          <p:cNvSpPr>
            <a:spLocks noGrp="1"/>
          </p:cNvSpPr>
          <p:nvPr>
            <p:ph type="title"/>
          </p:nvPr>
        </p:nvSpPr>
        <p:spPr>
          <a:xfrm>
            <a:off x="368300" y="435506"/>
            <a:ext cx="8393522" cy="755472"/>
          </a:xfrm>
        </p:spPr>
        <p:txBody>
          <a:bodyPr/>
          <a:lstStyle/>
          <a:p>
            <a:pPr algn="ctr"/>
            <a:r>
              <a:rPr lang="en-US" b="1" dirty="0"/>
              <a:t>Reuse</a:t>
            </a:r>
            <a:endParaRPr lang="en-US" b="1" dirty="0">
              <a:cs typeface="Calibri Light"/>
            </a:endParaRPr>
          </a:p>
        </p:txBody>
      </p:sp>
      <p:sp>
        <p:nvSpPr>
          <p:cNvPr id="3" name="Content Placeholder 2">
            <a:extLst>
              <a:ext uri="{FF2B5EF4-FFF2-40B4-BE49-F238E27FC236}">
                <a16:creationId xmlns:a16="http://schemas.microsoft.com/office/drawing/2014/main" xmlns="" id="{159F8AB9-EA3B-474F-9657-01737963E6BD}"/>
              </a:ext>
            </a:extLst>
          </p:cNvPr>
          <p:cNvSpPr>
            <a:spLocks noGrp="1"/>
          </p:cNvSpPr>
          <p:nvPr>
            <p:ph idx="1"/>
          </p:nvPr>
        </p:nvSpPr>
        <p:spPr>
          <a:xfrm>
            <a:off x="1274233" y="1103490"/>
            <a:ext cx="6794500" cy="2968977"/>
          </a:xfrm>
        </p:spPr>
        <p:txBody>
          <a:bodyPr vert="horz" lIns="91440" tIns="45720" rIns="91440" bIns="45720" rtlCol="0" anchor="t">
            <a:normAutofit/>
          </a:bodyPr>
          <a:lstStyle/>
          <a:p>
            <a:pPr>
              <a:spcAft>
                <a:spcPts val="600"/>
              </a:spcAft>
            </a:pPr>
            <a:r>
              <a:rPr lang="en-US" sz="2800" dirty="0"/>
              <a:t> Buy used. </a:t>
            </a:r>
          </a:p>
          <a:p>
            <a:pPr>
              <a:spcAft>
                <a:spcPts val="600"/>
              </a:spcAft>
            </a:pPr>
            <a:r>
              <a:rPr lang="en-US" sz="2800" dirty="0"/>
              <a:t> Buy reusable over disposable items. </a:t>
            </a:r>
            <a:endParaRPr lang="en-US" sz="2800" dirty="0">
              <a:cs typeface="Calibri"/>
            </a:endParaRPr>
          </a:p>
          <a:p>
            <a:pPr>
              <a:spcAft>
                <a:spcPts val="600"/>
              </a:spcAft>
            </a:pPr>
            <a:r>
              <a:rPr lang="en-US" sz="2800" dirty="0"/>
              <a:t> Maintain and repair products</a:t>
            </a:r>
            <a:r>
              <a:rPr lang="en-US" sz="2800" dirty="0">
                <a:cs typeface="Calibri"/>
              </a:rPr>
              <a:t>.</a:t>
            </a:r>
          </a:p>
          <a:p>
            <a:pPr>
              <a:spcAft>
                <a:spcPts val="600"/>
              </a:spcAft>
            </a:pPr>
            <a:r>
              <a:rPr lang="en-US" sz="2800" dirty="0"/>
              <a:t> Borrow, rent or share items. </a:t>
            </a:r>
            <a:endParaRPr lang="en-US" sz="2800" dirty="0" smtClean="0"/>
          </a:p>
          <a:p>
            <a:pPr marL="228600" indent="-228600">
              <a:spcAft>
                <a:spcPts val="600"/>
              </a:spcAft>
            </a:pPr>
            <a:r>
              <a:rPr lang="en-US" sz="2800" dirty="0" smtClean="0">
                <a:cs typeface="Calibri"/>
              </a:rPr>
              <a:t>Try to use something longer.</a:t>
            </a:r>
            <a:endParaRPr lang="en-US" sz="2800" dirty="0">
              <a:cs typeface="Calibri"/>
            </a:endParaRPr>
          </a:p>
        </p:txBody>
      </p:sp>
      <p:sp>
        <p:nvSpPr>
          <p:cNvPr id="4" name="TextBox 3">
            <a:extLst>
              <a:ext uri="{FF2B5EF4-FFF2-40B4-BE49-F238E27FC236}">
                <a16:creationId xmlns:a16="http://schemas.microsoft.com/office/drawing/2014/main" xmlns="" id="{F67D8020-7797-497C-BCE4-6DD53258AF09}"/>
              </a:ext>
            </a:extLst>
          </p:cNvPr>
          <p:cNvSpPr txBox="1"/>
          <p:nvPr/>
        </p:nvSpPr>
        <p:spPr>
          <a:xfrm>
            <a:off x="128093" y="137442"/>
            <a:ext cx="2572774" cy="461665"/>
          </a:xfrm>
          <a:prstGeom prst="rect">
            <a:avLst/>
          </a:prstGeom>
          <a:noFill/>
        </p:spPr>
        <p:txBody>
          <a:bodyPr wrap="square" rtlCol="0">
            <a:spAutoFit/>
          </a:bodyPr>
          <a:lstStyle/>
          <a:p>
            <a:r>
              <a:rPr lang="en-US" sz="2400" b="1" dirty="0">
                <a:solidFill>
                  <a:srgbClr val="FF0000"/>
                </a:solidFill>
              </a:rPr>
              <a:t>Individual </a:t>
            </a:r>
            <a:r>
              <a:rPr lang="en-US" sz="2400" b="1" dirty="0" smtClean="0">
                <a:solidFill>
                  <a:srgbClr val="FF0000"/>
                </a:solidFill>
              </a:rPr>
              <a:t>Actions</a:t>
            </a:r>
            <a:endParaRPr lang="en-US" sz="2400" b="1" dirty="0"/>
          </a:p>
        </p:txBody>
      </p:sp>
      <p:sp>
        <p:nvSpPr>
          <p:cNvPr id="5" name="TextBox 4"/>
          <p:cNvSpPr txBox="1"/>
          <p:nvPr/>
        </p:nvSpPr>
        <p:spPr>
          <a:xfrm>
            <a:off x="330200" y="4131733"/>
            <a:ext cx="3987800" cy="1631216"/>
          </a:xfrm>
          <a:prstGeom prst="rect">
            <a:avLst/>
          </a:prstGeom>
          <a:noFill/>
        </p:spPr>
        <p:txBody>
          <a:bodyPr wrap="square" rtlCol="0">
            <a:spAutoFit/>
          </a:bodyPr>
          <a:lstStyle/>
          <a:p>
            <a:r>
              <a:rPr lang="en-US" sz="2000" dirty="0" smtClean="0"/>
              <a:t>Break the bond of trending fashion and planned obsolescence.</a:t>
            </a:r>
          </a:p>
          <a:p>
            <a:endParaRPr lang="en-US" sz="2000" dirty="0" smtClean="0"/>
          </a:p>
          <a:p>
            <a:r>
              <a:rPr lang="en-US" sz="2000" dirty="0" smtClean="0"/>
              <a:t>We are never more than three feet away from something plastic.  </a:t>
            </a:r>
            <a:endParaRPr lang="en-US" sz="2000" dirty="0"/>
          </a:p>
        </p:txBody>
      </p:sp>
      <p:pic>
        <p:nvPicPr>
          <p:cNvPr id="7" name="Picture 6" descr="Screen Shot 2019-10-03 at 3.29.3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9761" y="4047067"/>
            <a:ext cx="4472722" cy="1691216"/>
          </a:xfrm>
          <a:prstGeom prst="rect">
            <a:avLst/>
          </a:prstGeom>
        </p:spPr>
      </p:pic>
      <p:sp>
        <p:nvSpPr>
          <p:cNvPr id="8" name="TextBox 7"/>
          <p:cNvSpPr txBox="1"/>
          <p:nvPr/>
        </p:nvSpPr>
        <p:spPr>
          <a:xfrm>
            <a:off x="5698067" y="6028267"/>
            <a:ext cx="1898276" cy="338554"/>
          </a:xfrm>
          <a:prstGeom prst="rect">
            <a:avLst/>
          </a:prstGeom>
          <a:noFill/>
        </p:spPr>
        <p:txBody>
          <a:bodyPr wrap="none" rtlCol="0">
            <a:spAutoFit/>
          </a:bodyPr>
          <a:lstStyle/>
          <a:p>
            <a:r>
              <a:rPr lang="en-US" sz="1600" dirty="0" smtClean="0"/>
              <a:t>Susan </a:t>
            </a:r>
            <a:r>
              <a:rPr lang="en-US" sz="1600" dirty="0" err="1" smtClean="0"/>
              <a:t>Freinkel</a:t>
            </a:r>
            <a:r>
              <a:rPr lang="en-US" sz="1600" dirty="0" smtClean="0"/>
              <a:t>, 2011</a:t>
            </a:r>
            <a:endParaRPr lang="en-US" sz="1600" dirty="0"/>
          </a:p>
        </p:txBody>
      </p:sp>
    </p:spTree>
    <p:extLst>
      <p:ext uri="{BB962C8B-B14F-4D97-AF65-F5344CB8AC3E}">
        <p14:creationId xmlns:p14="http://schemas.microsoft.com/office/powerpoint/2010/main" val="5940326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143EF-F87E-482C-8AFA-D5D4F746DE2D}"/>
              </a:ext>
            </a:extLst>
          </p:cNvPr>
          <p:cNvSpPr>
            <a:spLocks noGrp="1"/>
          </p:cNvSpPr>
          <p:nvPr>
            <p:ph type="title"/>
          </p:nvPr>
        </p:nvSpPr>
        <p:spPr>
          <a:xfrm>
            <a:off x="254000" y="566739"/>
            <a:ext cx="5063067" cy="755472"/>
          </a:xfrm>
        </p:spPr>
        <p:txBody>
          <a:bodyPr/>
          <a:lstStyle/>
          <a:p>
            <a:pPr algn="ctr"/>
            <a:r>
              <a:rPr lang="en-US" b="1" dirty="0"/>
              <a:t>Recycle</a:t>
            </a:r>
          </a:p>
        </p:txBody>
      </p:sp>
      <p:sp>
        <p:nvSpPr>
          <p:cNvPr id="3" name="Content Placeholder 2">
            <a:extLst>
              <a:ext uri="{FF2B5EF4-FFF2-40B4-BE49-F238E27FC236}">
                <a16:creationId xmlns:a16="http://schemas.microsoft.com/office/drawing/2014/main" xmlns="" id="{554D0CCC-AC7E-4A0D-B32D-639FE767FA44}"/>
              </a:ext>
            </a:extLst>
          </p:cNvPr>
          <p:cNvSpPr>
            <a:spLocks noGrp="1"/>
          </p:cNvSpPr>
          <p:nvPr>
            <p:ph idx="1"/>
          </p:nvPr>
        </p:nvSpPr>
        <p:spPr>
          <a:xfrm>
            <a:off x="344079" y="1399822"/>
            <a:ext cx="4879854" cy="4670778"/>
          </a:xfrm>
        </p:spPr>
        <p:txBody>
          <a:bodyPr vert="horz" lIns="91440" tIns="45720" rIns="91440" bIns="45720" rtlCol="0" anchor="t">
            <a:normAutofit/>
          </a:bodyPr>
          <a:lstStyle/>
          <a:p>
            <a:pPr marL="342900" indent="-342900">
              <a:spcAft>
                <a:spcPts val="1200"/>
              </a:spcAft>
            </a:pPr>
            <a:r>
              <a:rPr lang="en-US" sz="2400" dirty="0" smtClean="0"/>
              <a:t>Close </a:t>
            </a:r>
            <a:r>
              <a:rPr lang="en-US" sz="2400" dirty="0"/>
              <a:t>lid on trash and recycle bins. </a:t>
            </a:r>
            <a:endParaRPr lang="en-US" sz="2400" dirty="0">
              <a:cs typeface="Calibri"/>
            </a:endParaRPr>
          </a:p>
          <a:p>
            <a:pPr marL="342900" indent="-342900">
              <a:spcAft>
                <a:spcPts val="1200"/>
              </a:spcAft>
            </a:pPr>
            <a:r>
              <a:rPr lang="en-US" sz="2400" dirty="0"/>
              <a:t>Don’t litter.</a:t>
            </a:r>
            <a:endParaRPr lang="en-US" sz="2400" dirty="0">
              <a:cs typeface="Calibri"/>
            </a:endParaRPr>
          </a:p>
          <a:p>
            <a:pPr marL="342900" indent="-342900">
              <a:spcAft>
                <a:spcPts val="1200"/>
              </a:spcAft>
            </a:pPr>
            <a:r>
              <a:rPr lang="en-US" sz="2400" dirty="0"/>
              <a:t>Pick up </a:t>
            </a:r>
            <a:r>
              <a:rPr lang="en-US" sz="2400" dirty="0" smtClean="0"/>
              <a:t>litter, the smallest are most likely to be eaten by aquatic wildlife due to scarcity of food in the aquatic environments. Aquatic environments are declining at a much faster rate than </a:t>
            </a:r>
            <a:r>
              <a:rPr lang="en-US" sz="2400" dirty="0" err="1" smtClean="0"/>
              <a:t>terrestial</a:t>
            </a:r>
            <a:r>
              <a:rPr lang="en-US" sz="2400" dirty="0" smtClean="0"/>
              <a:t> ecosystems. </a:t>
            </a:r>
            <a:r>
              <a:rPr lang="en-US" sz="1600" dirty="0" smtClean="0"/>
              <a:t>(National Geographic)</a:t>
            </a:r>
            <a:endParaRPr lang="en-US" sz="1600" dirty="0">
              <a:cs typeface="Calibri"/>
            </a:endParaRPr>
          </a:p>
          <a:p>
            <a:pPr marL="342900" indent="-342900">
              <a:spcAft>
                <a:spcPts val="1200"/>
              </a:spcAft>
            </a:pPr>
            <a:r>
              <a:rPr lang="en-US" sz="2400" dirty="0">
                <a:cs typeface="Calibri"/>
              </a:rPr>
              <a:t>Look for products made from recycled plastic materials.</a:t>
            </a:r>
          </a:p>
          <a:p>
            <a:pPr marL="285750" lvl="1" indent="0">
              <a:buNone/>
            </a:pPr>
            <a:endParaRPr lang="en-US" sz="2400" dirty="0">
              <a:cs typeface="Calibri"/>
            </a:endParaRPr>
          </a:p>
        </p:txBody>
      </p:sp>
      <p:sp>
        <p:nvSpPr>
          <p:cNvPr id="4" name="Title 3">
            <a:extLst>
              <a:ext uri="{FF2B5EF4-FFF2-40B4-BE49-F238E27FC236}">
                <a16:creationId xmlns:a16="http://schemas.microsoft.com/office/drawing/2014/main" xmlns="" id="{F3D7F46C-0461-4CD2-9063-B67BBAEDFB91}"/>
              </a:ext>
            </a:extLst>
          </p:cNvPr>
          <p:cNvSpPr txBox="1">
            <a:spLocks/>
          </p:cNvSpPr>
          <p:nvPr/>
        </p:nvSpPr>
        <p:spPr>
          <a:xfrm>
            <a:off x="254000" y="162337"/>
            <a:ext cx="2455333" cy="430887"/>
          </a:xfrm>
          <a:prstGeom prst="rect">
            <a:avLst/>
          </a:prstGeom>
          <a:noFill/>
        </p:spPr>
        <p:txBody>
          <a:bodyPr vert="horz" wrap="square" lIns="91440" tIns="45720" rIns="91440" bIns="45720" rtlCol="0" anchor="ctr">
            <a:spAutoFit/>
          </a:bodyPr>
          <a:lst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a:lstStyle>
          <a:p>
            <a:r>
              <a:rPr lang="en-US" sz="2400" b="1" dirty="0">
                <a:solidFill>
                  <a:srgbClr val="FF0000"/>
                </a:solidFill>
                <a:latin typeface="+mn-lt"/>
              </a:rPr>
              <a:t>Individual </a:t>
            </a:r>
            <a:r>
              <a:rPr lang="en-US" sz="2400" b="1" dirty="0" smtClean="0">
                <a:solidFill>
                  <a:srgbClr val="FF0000"/>
                </a:solidFill>
                <a:latin typeface="+mn-lt"/>
              </a:rPr>
              <a:t>Actions</a:t>
            </a:r>
            <a:endParaRPr lang="en-US" sz="2400" b="1" dirty="0">
              <a:solidFill>
                <a:srgbClr val="FF0000"/>
              </a:solidFill>
              <a:latin typeface="+mn-lt"/>
            </a:endParaRPr>
          </a:p>
        </p:txBody>
      </p:sp>
      <p:pic>
        <p:nvPicPr>
          <p:cNvPr id="5" name="Picture 4" descr="IMG_228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1666" y="3473450"/>
            <a:ext cx="3564467" cy="2673350"/>
          </a:xfrm>
          <a:prstGeom prst="rect">
            <a:avLst/>
          </a:prstGeom>
        </p:spPr>
      </p:pic>
      <p:pic>
        <p:nvPicPr>
          <p:cNvPr id="6" name="Picture 5" descr="IMG_244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1665" y="584200"/>
            <a:ext cx="3556001" cy="2641600"/>
          </a:xfrm>
          <a:prstGeom prst="rect">
            <a:avLst/>
          </a:prstGeom>
        </p:spPr>
      </p:pic>
      <p:sp>
        <p:nvSpPr>
          <p:cNvPr id="7" name="TextBox 6"/>
          <p:cNvSpPr txBox="1"/>
          <p:nvPr/>
        </p:nvSpPr>
        <p:spPr>
          <a:xfrm>
            <a:off x="5401734" y="6079067"/>
            <a:ext cx="1720092" cy="276999"/>
          </a:xfrm>
          <a:prstGeom prst="rect">
            <a:avLst/>
          </a:prstGeom>
          <a:noFill/>
        </p:spPr>
        <p:txBody>
          <a:bodyPr wrap="none" rtlCol="0">
            <a:spAutoFit/>
          </a:bodyPr>
          <a:lstStyle/>
          <a:p>
            <a:r>
              <a:rPr lang="en-US" sz="1200" dirty="0" smtClean="0"/>
              <a:t>Acadia National Park ME</a:t>
            </a:r>
            <a:endParaRPr lang="en-US" sz="1200" dirty="0"/>
          </a:p>
        </p:txBody>
      </p:sp>
      <p:sp>
        <p:nvSpPr>
          <p:cNvPr id="9" name="TextBox 8"/>
          <p:cNvSpPr txBox="1"/>
          <p:nvPr/>
        </p:nvSpPr>
        <p:spPr>
          <a:xfrm>
            <a:off x="5469468" y="3158067"/>
            <a:ext cx="1184940" cy="276999"/>
          </a:xfrm>
          <a:prstGeom prst="rect">
            <a:avLst/>
          </a:prstGeom>
          <a:noFill/>
        </p:spPr>
        <p:txBody>
          <a:bodyPr wrap="none" rtlCol="0">
            <a:spAutoFit/>
          </a:bodyPr>
          <a:lstStyle/>
          <a:p>
            <a:r>
              <a:rPr lang="en-US" sz="1200" dirty="0" smtClean="0"/>
              <a:t>Marsh Creek PA</a:t>
            </a:r>
            <a:endParaRPr lang="en-US" sz="1200" dirty="0"/>
          </a:p>
        </p:txBody>
      </p:sp>
    </p:spTree>
    <p:extLst>
      <p:ext uri="{BB962C8B-B14F-4D97-AF65-F5344CB8AC3E}">
        <p14:creationId xmlns:p14="http://schemas.microsoft.com/office/powerpoint/2010/main" val="14928502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564522"/>
            <a:ext cx="8229600" cy="568623"/>
          </a:xfrm>
        </p:spPr>
        <p:txBody>
          <a:bodyPr>
            <a:normAutofit fontScale="90000"/>
          </a:bodyPr>
          <a:lstStyle/>
          <a:p>
            <a:pPr algn="ctr"/>
            <a:r>
              <a:rPr lang="en-US" sz="3600" b="1" dirty="0"/>
              <a:t>NOAA Marine Debris Clearinghouse</a:t>
            </a:r>
          </a:p>
        </p:txBody>
      </p:sp>
      <p:sp>
        <p:nvSpPr>
          <p:cNvPr id="3" name="Content Placeholder 2"/>
          <p:cNvSpPr>
            <a:spLocks noGrp="1"/>
          </p:cNvSpPr>
          <p:nvPr>
            <p:ph idx="1"/>
          </p:nvPr>
        </p:nvSpPr>
        <p:spPr>
          <a:xfrm>
            <a:off x="211666" y="2941724"/>
            <a:ext cx="8605023" cy="3391344"/>
          </a:xfrm>
        </p:spPr>
        <p:txBody>
          <a:bodyPr>
            <a:noAutofit/>
          </a:bodyPr>
          <a:lstStyle/>
          <a:p>
            <a:pPr>
              <a:spcAft>
                <a:spcPts val="1200"/>
              </a:spcAft>
            </a:pPr>
            <a:r>
              <a:rPr lang="en-US" sz="2200" dirty="0"/>
              <a:t>If you want to know more about studies being funded by NOAA that are experimental or naturalistic, visit: </a:t>
            </a:r>
            <a:r>
              <a:rPr lang="en-US" sz="2200" dirty="0">
                <a:solidFill>
                  <a:srgbClr val="FF0000"/>
                </a:solidFill>
                <a:hlinkClick r:id="rId2"/>
              </a:rPr>
              <a:t>https://clearinghouse.marinedebris.noaa.gov/</a:t>
            </a:r>
            <a:endParaRPr lang="en-US" sz="2200" dirty="0">
              <a:solidFill>
                <a:srgbClr val="FF0000"/>
              </a:solidFill>
            </a:endParaRPr>
          </a:p>
          <a:p>
            <a:pPr>
              <a:spcAft>
                <a:spcPts val="1200"/>
              </a:spcAft>
            </a:pPr>
            <a:r>
              <a:rPr lang="en-US" sz="2200" dirty="0"/>
              <a:t>Participate in the annual International Marine Debris Coastal Cleanup, organized by the Ocean Conservancy, every September. Resulting data goes to NOAA and international groups to track plastics where you live and around the </a:t>
            </a:r>
            <a:r>
              <a:rPr lang="en-US" sz="2200" dirty="0" smtClean="0"/>
              <a:t>world</a:t>
            </a:r>
          </a:p>
          <a:p>
            <a:pPr>
              <a:spcAft>
                <a:spcPts val="1200"/>
              </a:spcAft>
            </a:pPr>
            <a:r>
              <a:rPr lang="en-US" sz="2200" dirty="0" smtClean="0"/>
              <a:t>Participate in your local watershed, wildlife refuge, and other environmental debris </a:t>
            </a:r>
            <a:r>
              <a:rPr lang="en-US" sz="2200" dirty="0" err="1" smtClean="0"/>
              <a:t>clean-up</a:t>
            </a:r>
            <a:r>
              <a:rPr lang="en-US" sz="2200" dirty="0" smtClean="0"/>
              <a:t> actions.</a:t>
            </a:r>
            <a:endParaRPr lang="en-US" sz="2200" dirty="0"/>
          </a:p>
        </p:txBody>
      </p:sp>
      <p:pic>
        <p:nvPicPr>
          <p:cNvPr id="4" name="Picture 3" descr="coast debris.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333" y="1202267"/>
            <a:ext cx="7912546" cy="1679524"/>
          </a:xfrm>
          <a:prstGeom prst="rect">
            <a:avLst/>
          </a:prstGeom>
        </p:spPr>
      </p:pic>
      <p:sp>
        <p:nvSpPr>
          <p:cNvPr id="5" name="TextBox 4"/>
          <p:cNvSpPr txBox="1"/>
          <p:nvPr/>
        </p:nvSpPr>
        <p:spPr>
          <a:xfrm>
            <a:off x="905682" y="1660249"/>
            <a:ext cx="1617726" cy="400110"/>
          </a:xfrm>
          <a:prstGeom prst="rect">
            <a:avLst/>
          </a:prstGeom>
          <a:noFill/>
        </p:spPr>
        <p:txBody>
          <a:bodyPr wrap="none" rtlCol="0">
            <a:spAutoFit/>
          </a:bodyPr>
          <a:lstStyle/>
          <a:p>
            <a:r>
              <a:rPr lang="en-US" sz="2000" dirty="0">
                <a:solidFill>
                  <a:schemeClr val="bg1"/>
                </a:solidFill>
              </a:rPr>
              <a:t>Gulf of Alaska</a:t>
            </a:r>
          </a:p>
        </p:txBody>
      </p:sp>
      <p:sp>
        <p:nvSpPr>
          <p:cNvPr id="6" name="TextBox 5"/>
          <p:cNvSpPr txBox="1"/>
          <p:nvPr/>
        </p:nvSpPr>
        <p:spPr>
          <a:xfrm>
            <a:off x="220133" y="169333"/>
            <a:ext cx="2690610" cy="461665"/>
          </a:xfrm>
          <a:prstGeom prst="rect">
            <a:avLst/>
          </a:prstGeom>
          <a:noFill/>
        </p:spPr>
        <p:txBody>
          <a:bodyPr wrap="none" rtlCol="0">
            <a:spAutoFit/>
          </a:bodyPr>
          <a:lstStyle/>
          <a:p>
            <a:r>
              <a:rPr lang="en-US" sz="2400" b="1" dirty="0" smtClean="0">
                <a:solidFill>
                  <a:srgbClr val="FF0000"/>
                </a:solidFill>
              </a:rPr>
              <a:t>Community Actions</a:t>
            </a:r>
            <a:endParaRPr lang="en-US" sz="2400" b="1" dirty="0">
              <a:solidFill>
                <a:srgbClr val="FF0000"/>
              </a:solidFill>
            </a:endParaRPr>
          </a:p>
        </p:txBody>
      </p:sp>
    </p:spTree>
    <p:extLst>
      <p:ext uri="{BB962C8B-B14F-4D97-AF65-F5344CB8AC3E}">
        <p14:creationId xmlns:p14="http://schemas.microsoft.com/office/powerpoint/2010/main" val="249217415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933" y="795866"/>
            <a:ext cx="4826000" cy="5247238"/>
          </a:xfrm>
        </p:spPr>
        <p:txBody>
          <a:bodyPr>
            <a:normAutofit fontScale="92500" lnSpcReduction="20000"/>
          </a:bodyPr>
          <a:lstStyle/>
          <a:p>
            <a:r>
              <a:rPr lang="en-US" sz="2400" dirty="0"/>
              <a:t>Organize and schedule community clean ups.</a:t>
            </a:r>
          </a:p>
          <a:p>
            <a:endParaRPr lang="en-US" sz="2400" dirty="0"/>
          </a:p>
          <a:p>
            <a:r>
              <a:rPr lang="en-US" sz="2400" dirty="0"/>
              <a:t>Urge your favorite restaurants to use reusable or compostable ware and packaging.</a:t>
            </a:r>
          </a:p>
          <a:p>
            <a:pPr marL="0" indent="0">
              <a:buNone/>
            </a:pPr>
            <a:endParaRPr lang="en-US" sz="2400" dirty="0"/>
          </a:p>
          <a:p>
            <a:r>
              <a:rPr lang="en-US" sz="2400" dirty="0"/>
              <a:t>Work with your municipality to offer recycling events and to encourage businesses to reduce single use plastics. </a:t>
            </a:r>
          </a:p>
          <a:p>
            <a:pPr marL="0" indent="0">
              <a:buNone/>
            </a:pPr>
            <a:endParaRPr lang="en-US" sz="2400" dirty="0"/>
          </a:p>
          <a:p>
            <a:r>
              <a:rPr lang="en-US" sz="2400" dirty="0"/>
              <a:t>Work with your local watershed groups to conduct citizen science research on local </a:t>
            </a:r>
            <a:r>
              <a:rPr lang="en-US" sz="2400" dirty="0" smtClean="0"/>
              <a:t>streams – </a:t>
            </a:r>
            <a:r>
              <a:rPr lang="en-US" sz="2400" i="1" dirty="0" smtClean="0"/>
              <a:t>more on this</a:t>
            </a:r>
            <a:r>
              <a:rPr lang="en-US" sz="2400" dirty="0" smtClean="0"/>
              <a:t>.</a:t>
            </a:r>
            <a:endParaRPr lang="en-US" sz="2400" dirty="0"/>
          </a:p>
          <a:p>
            <a:pPr marL="0" indent="0">
              <a:buNone/>
            </a:pPr>
            <a:endParaRPr lang="en-US" sz="2400" dirty="0"/>
          </a:p>
          <a:p>
            <a:r>
              <a:rPr lang="en-US" sz="2400" dirty="0"/>
              <a:t>Educate others about plastic pollution and solutions.  Inspire by example!</a:t>
            </a:r>
          </a:p>
          <a:p>
            <a:endParaRPr lang="en-US" sz="2400" dirty="0"/>
          </a:p>
        </p:txBody>
      </p:sp>
      <p:sp>
        <p:nvSpPr>
          <p:cNvPr id="5" name="TextBox 4">
            <a:extLst>
              <a:ext uri="{FF2B5EF4-FFF2-40B4-BE49-F238E27FC236}">
                <a16:creationId xmlns:a16="http://schemas.microsoft.com/office/drawing/2014/main" xmlns="" id="{521963C9-A097-4EA0-B5E4-5D48AC0418F7}"/>
              </a:ext>
            </a:extLst>
          </p:cNvPr>
          <p:cNvSpPr txBox="1"/>
          <p:nvPr/>
        </p:nvSpPr>
        <p:spPr>
          <a:xfrm>
            <a:off x="131117" y="180938"/>
            <a:ext cx="6872193" cy="461665"/>
          </a:xfrm>
          <a:prstGeom prst="rect">
            <a:avLst/>
          </a:prstGeom>
          <a:noFill/>
        </p:spPr>
        <p:txBody>
          <a:bodyPr wrap="square" rtlCol="0">
            <a:spAutoFit/>
          </a:bodyPr>
          <a:lstStyle/>
          <a:p>
            <a:r>
              <a:rPr lang="en-US" sz="2400" b="1" dirty="0">
                <a:solidFill>
                  <a:srgbClr val="FF0000"/>
                </a:solidFill>
              </a:rPr>
              <a:t>Community Action</a:t>
            </a:r>
          </a:p>
        </p:txBody>
      </p:sp>
      <p:pic>
        <p:nvPicPr>
          <p:cNvPr id="2" name="Picture 1" descr="IMG_22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460539" y="443561"/>
            <a:ext cx="3066813" cy="2300110"/>
          </a:xfrm>
          <a:prstGeom prst="rect">
            <a:avLst/>
          </a:prstGeom>
        </p:spPr>
      </p:pic>
      <p:pic>
        <p:nvPicPr>
          <p:cNvPr id="7" name="Picture 6" descr="IMG_208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698014" y="2271363"/>
            <a:ext cx="2795412" cy="2096559"/>
          </a:xfrm>
          <a:prstGeom prst="rect">
            <a:avLst/>
          </a:prstGeom>
        </p:spPr>
      </p:pic>
      <p:pic>
        <p:nvPicPr>
          <p:cNvPr id="8" name="Picture 7" descr="IMG_198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958537" y="4570942"/>
            <a:ext cx="2497672" cy="1873254"/>
          </a:xfrm>
          <a:prstGeom prst="rect">
            <a:avLst/>
          </a:prstGeom>
        </p:spPr>
      </p:pic>
      <p:pic>
        <p:nvPicPr>
          <p:cNvPr id="9" name="Picture 8" descr="IMG_2104.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4488923" y="888473"/>
            <a:ext cx="2959097" cy="2219323"/>
          </a:xfrm>
          <a:prstGeom prst="rect">
            <a:avLst/>
          </a:prstGeom>
        </p:spPr>
      </p:pic>
      <p:pic>
        <p:nvPicPr>
          <p:cNvPr id="10" name="Picture 9" descr="IMG_2094.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4603277" y="3778725"/>
            <a:ext cx="3315644" cy="2582334"/>
          </a:xfrm>
          <a:prstGeom prst="rect">
            <a:avLst/>
          </a:prstGeom>
        </p:spPr>
      </p:pic>
    </p:spTree>
    <p:extLst>
      <p:ext uri="{BB962C8B-B14F-4D97-AF65-F5344CB8AC3E}">
        <p14:creationId xmlns:p14="http://schemas.microsoft.com/office/powerpoint/2010/main" val="27295464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733" y="688623"/>
            <a:ext cx="8393522" cy="5407377"/>
          </a:xfrm>
        </p:spPr>
        <p:txBody>
          <a:bodyPr/>
          <a:lstStyle/>
          <a:p>
            <a:r>
              <a:rPr lang="en-US" b="1" dirty="0" smtClean="0"/>
              <a:t>Educate students and teachers to become trash free</a:t>
            </a:r>
            <a:r>
              <a:rPr lang="en-US" dirty="0" smtClean="0"/>
              <a:t>.</a:t>
            </a:r>
          </a:p>
          <a:p>
            <a:endParaRPr lang="en-US" sz="200" dirty="0"/>
          </a:p>
          <a:p>
            <a:r>
              <a:rPr lang="en-US" dirty="0" smtClean="0"/>
              <a:t>Goals: Reduce littering behavior by understanding their local watershed, recognizing the impacts of their waste and litter, and empowering them to be student leaders on debris prevention</a:t>
            </a:r>
          </a:p>
          <a:p>
            <a:pPr marL="0" indent="0">
              <a:buNone/>
            </a:pPr>
            <a:endParaRPr lang="en-US" sz="200" dirty="0" smtClean="0"/>
          </a:p>
          <a:p>
            <a:r>
              <a:rPr lang="en-US" dirty="0" smtClean="0"/>
              <a:t>The Alice Ferguson Foundation in NJ works with 6</a:t>
            </a:r>
            <a:r>
              <a:rPr lang="en-US" baseline="30000" dirty="0" smtClean="0"/>
              <a:t>th</a:t>
            </a:r>
            <a:r>
              <a:rPr lang="en-US" dirty="0" smtClean="0"/>
              <a:t>-12</a:t>
            </a:r>
            <a:r>
              <a:rPr lang="en-US" baseline="30000" dirty="0" smtClean="0"/>
              <a:t>th</a:t>
            </a:r>
            <a:r>
              <a:rPr lang="en-US" dirty="0" smtClean="0"/>
              <a:t> grade students:</a:t>
            </a:r>
          </a:p>
          <a:p>
            <a:pPr lvl="1"/>
            <a:r>
              <a:rPr lang="en-US" dirty="0" smtClean="0"/>
              <a:t>Multiple classroom visits</a:t>
            </a:r>
            <a:endParaRPr lang="en-US" dirty="0"/>
          </a:p>
          <a:p>
            <a:pPr lvl="1"/>
            <a:r>
              <a:rPr lang="en-US" dirty="0" smtClean="0"/>
              <a:t>Student-led action projects</a:t>
            </a:r>
          </a:p>
          <a:p>
            <a:pPr lvl="1"/>
            <a:r>
              <a:rPr lang="en-US" dirty="0" smtClean="0"/>
              <a:t>Peer-to-peer mentorship program with local elementary school students</a:t>
            </a:r>
          </a:p>
          <a:p>
            <a:pPr lvl="1"/>
            <a:endParaRPr lang="en-US" dirty="0"/>
          </a:p>
        </p:txBody>
      </p:sp>
      <p:sp>
        <p:nvSpPr>
          <p:cNvPr id="4" name="Title 3">
            <a:extLst>
              <a:ext uri="{FF2B5EF4-FFF2-40B4-BE49-F238E27FC236}">
                <a16:creationId xmlns:a16="http://schemas.microsoft.com/office/drawing/2014/main" xmlns="" id="{521963C9-A097-4EA0-B5E4-5D48AC0418F7}"/>
              </a:ext>
            </a:extLst>
          </p:cNvPr>
          <p:cNvSpPr txBox="1">
            <a:spLocks noGrp="1"/>
          </p:cNvSpPr>
          <p:nvPr>
            <p:ph type="title"/>
          </p:nvPr>
        </p:nvSpPr>
        <p:spPr>
          <a:xfrm>
            <a:off x="84666" y="98264"/>
            <a:ext cx="4588934" cy="430887"/>
          </a:xfrm>
          <a:prstGeom prst="rect">
            <a:avLst/>
          </a:prstGeom>
          <a:noFill/>
        </p:spPr>
        <p:txBody>
          <a:bodyPr wrap="square" rtlCol="0">
            <a:spAutoFit/>
          </a:bodyPr>
          <a:lstStyle/>
          <a:p>
            <a:r>
              <a:rPr lang="en-US" sz="2400" b="1" dirty="0">
                <a:solidFill>
                  <a:srgbClr val="FF0000"/>
                </a:solidFill>
                <a:latin typeface="+mn-lt"/>
              </a:rPr>
              <a:t>Community Action</a:t>
            </a:r>
          </a:p>
        </p:txBody>
      </p:sp>
      <p:pic>
        <p:nvPicPr>
          <p:cNvPr id="6" name="Picture 5" descr="Screen Shot 2019-06-24 at 3.54.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867" y="3708399"/>
            <a:ext cx="8061208" cy="3057092"/>
          </a:xfrm>
          <a:prstGeom prst="rect">
            <a:avLst/>
          </a:prstGeom>
        </p:spPr>
      </p:pic>
    </p:spTree>
    <p:extLst>
      <p:ext uri="{BB962C8B-B14F-4D97-AF65-F5344CB8AC3E}">
        <p14:creationId xmlns:p14="http://schemas.microsoft.com/office/powerpoint/2010/main" val="198520430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9"/>
            <a:ext cx="8393522" cy="639761"/>
          </a:xfrm>
        </p:spPr>
        <p:txBody>
          <a:bodyPr>
            <a:normAutofit/>
          </a:bodyPr>
          <a:lstStyle/>
          <a:p>
            <a:pPr algn="ctr"/>
            <a:r>
              <a:rPr lang="en-US" dirty="0" smtClean="0"/>
              <a:t>Urban stream plastic and debris removal</a:t>
            </a:r>
            <a:endParaRPr lang="en-US" dirty="0"/>
          </a:p>
        </p:txBody>
      </p:sp>
      <p:sp>
        <p:nvSpPr>
          <p:cNvPr id="3" name="Content Placeholder 2"/>
          <p:cNvSpPr>
            <a:spLocks noGrp="1"/>
          </p:cNvSpPr>
          <p:nvPr>
            <p:ph idx="1"/>
          </p:nvPr>
        </p:nvSpPr>
        <p:spPr>
          <a:xfrm>
            <a:off x="245533" y="1171223"/>
            <a:ext cx="4334934" cy="5424310"/>
          </a:xfrm>
        </p:spPr>
        <p:txBody>
          <a:bodyPr>
            <a:normAutofit fontScale="92500" lnSpcReduction="10000"/>
          </a:bodyPr>
          <a:lstStyle/>
          <a:p>
            <a:r>
              <a:rPr lang="en-US" dirty="0" smtClean="0"/>
              <a:t>Baltimore’s Trash Wheel system: Collects trash before reaching open waters of Baltimore Harbor and Chesapeake Bay</a:t>
            </a:r>
          </a:p>
          <a:p>
            <a:endParaRPr lang="en-US" dirty="0"/>
          </a:p>
          <a:p>
            <a:r>
              <a:rPr lang="en-US" dirty="0" smtClean="0"/>
              <a:t>14 foot steel water wheel powered by river current, that uses a rake and conveyor system that pulls floating litter and debris and deposits into a dumpster barge.  Has an array of 30 solar panels to power the water pumps so machine operates when current is slow.  During a large rainstorm the two systems work in tandem to power the machine to collect anything that floats from a single cig. butt to a tree.  Funded by Maryland Port Administration and a subsidiary of Exelon (Constellation).  Dept. of Public Works helps pay for ongoing operation with stormwater remediation fee established by state law in 2012.</a:t>
            </a:r>
            <a:endParaRPr lang="en-US" dirty="0"/>
          </a:p>
        </p:txBody>
      </p:sp>
      <p:pic>
        <p:nvPicPr>
          <p:cNvPr id="5" name="Picture 4" descr="Screen Shot 2019-06-16 at 6.29.32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35307" y="956733"/>
            <a:ext cx="4508693" cy="5706533"/>
          </a:xfrm>
          <a:prstGeom prst="rect">
            <a:avLst/>
          </a:prstGeom>
        </p:spPr>
      </p:pic>
      <p:sp>
        <p:nvSpPr>
          <p:cNvPr id="6" name="TextBox 5"/>
          <p:cNvSpPr txBox="1"/>
          <p:nvPr/>
        </p:nvSpPr>
        <p:spPr>
          <a:xfrm>
            <a:off x="5460999" y="5012267"/>
            <a:ext cx="2963333" cy="369332"/>
          </a:xfrm>
          <a:prstGeom prst="rect">
            <a:avLst/>
          </a:prstGeom>
          <a:solidFill>
            <a:schemeClr val="bg1"/>
          </a:solidFill>
        </p:spPr>
        <p:txBody>
          <a:bodyPr wrap="square" rtlCol="0">
            <a:spAutoFit/>
          </a:bodyPr>
          <a:lstStyle/>
          <a:p>
            <a:endParaRPr lang="en-US" dirty="0">
              <a:solidFill>
                <a:schemeClr val="bg1"/>
              </a:solidFill>
            </a:endParaRPr>
          </a:p>
        </p:txBody>
      </p:sp>
      <p:sp>
        <p:nvSpPr>
          <p:cNvPr id="4" name="TextBox 3"/>
          <p:cNvSpPr txBox="1"/>
          <p:nvPr/>
        </p:nvSpPr>
        <p:spPr>
          <a:xfrm>
            <a:off x="237067" y="135467"/>
            <a:ext cx="1856848" cy="461665"/>
          </a:xfrm>
          <a:prstGeom prst="rect">
            <a:avLst/>
          </a:prstGeom>
          <a:noFill/>
        </p:spPr>
        <p:txBody>
          <a:bodyPr wrap="none" rtlCol="0">
            <a:spAutoFit/>
          </a:bodyPr>
          <a:lstStyle/>
          <a:p>
            <a:r>
              <a:rPr lang="en-US" sz="2400" b="1" dirty="0" smtClean="0">
                <a:solidFill>
                  <a:srgbClr val="FF0000"/>
                </a:solidFill>
              </a:rPr>
              <a:t>Technologies</a:t>
            </a:r>
            <a:endParaRPr lang="en-US" sz="2400" b="1" dirty="0">
              <a:solidFill>
                <a:srgbClr val="FF0000"/>
              </a:solidFill>
            </a:endParaRPr>
          </a:p>
        </p:txBody>
      </p:sp>
    </p:spTree>
    <p:extLst>
      <p:ext uri="{BB962C8B-B14F-4D97-AF65-F5344CB8AC3E}">
        <p14:creationId xmlns:p14="http://schemas.microsoft.com/office/powerpoint/2010/main" val="107309308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9-06-18 at 6.43.08 PM.png"/>
          <p:cNvPicPr>
            <a:picLocks noGrp="1" noChangeAspect="1"/>
          </p:cNvPicPr>
          <p:nvPr>
            <p:ph idx="1"/>
          </p:nvPr>
        </p:nvPicPr>
        <p:blipFill>
          <a:blip r:embed="rId2" cstate="screen">
            <a:extLst>
              <a:ext uri="{28A0092B-C50C-407E-A947-70E740481C1C}">
                <a14:useLocalDpi xmlns:a14="http://schemas.microsoft.com/office/drawing/2010/main"/>
              </a:ext>
            </a:extLst>
          </a:blip>
          <a:srcRect l="-16172" r="-16172"/>
          <a:stretch>
            <a:fillRect/>
          </a:stretch>
        </p:blipFill>
        <p:spPr>
          <a:xfrm>
            <a:off x="3666067" y="101601"/>
            <a:ext cx="6327653" cy="4044243"/>
          </a:xfrm>
        </p:spPr>
      </p:pic>
      <p:pic>
        <p:nvPicPr>
          <p:cNvPr id="5" name="Picture 4">
            <a:extLst>
              <a:ext uri="{FF2B5EF4-FFF2-40B4-BE49-F238E27FC236}">
                <a16:creationId xmlns="" xmlns:a16="http://schemas.microsoft.com/office/drawing/2014/main" id="{17F5A785-34A4-4382-AFCD-80FCB93F3D63}"/>
              </a:ext>
            </a:extLst>
          </p:cNvPr>
          <p:cNvPicPr>
            <a:picLocks noChangeAspect="1"/>
          </p:cNvPicPr>
          <p:nvPr/>
        </p:nvPicPr>
        <p:blipFill>
          <a:blip r:embed="rId3"/>
          <a:stretch>
            <a:fillRect/>
          </a:stretch>
        </p:blipFill>
        <p:spPr>
          <a:xfrm>
            <a:off x="356488" y="1187031"/>
            <a:ext cx="3309276" cy="2934641"/>
          </a:xfrm>
          <a:prstGeom prst="rect">
            <a:avLst/>
          </a:prstGeom>
        </p:spPr>
      </p:pic>
      <p:sp>
        <p:nvSpPr>
          <p:cNvPr id="7" name="Title 6">
            <a:extLst>
              <a:ext uri="{FF2B5EF4-FFF2-40B4-BE49-F238E27FC236}">
                <a16:creationId xmlns:a16="http://schemas.microsoft.com/office/drawing/2014/main" xmlns="" id="{B372196B-C85D-40B0-BB8C-89C7F6F22D43}"/>
              </a:ext>
            </a:extLst>
          </p:cNvPr>
          <p:cNvSpPr txBox="1">
            <a:spLocks noGrp="1"/>
          </p:cNvSpPr>
          <p:nvPr>
            <p:ph type="title"/>
          </p:nvPr>
        </p:nvSpPr>
        <p:spPr>
          <a:xfrm>
            <a:off x="237067" y="360731"/>
            <a:ext cx="3242733" cy="430887"/>
          </a:xfrm>
          <a:prstGeom prst="rect">
            <a:avLst/>
          </a:prstGeom>
          <a:noFill/>
        </p:spPr>
        <p:txBody>
          <a:bodyPr wrap="square" rtlCol="0">
            <a:spAutoFit/>
          </a:bodyPr>
          <a:lstStyle/>
          <a:p>
            <a:r>
              <a:rPr lang="en-US" sz="2400" b="1" dirty="0">
                <a:solidFill>
                  <a:srgbClr val="FF0000"/>
                </a:solidFill>
                <a:latin typeface="+mn-lt"/>
              </a:rPr>
              <a:t>Emerging Technologies</a:t>
            </a:r>
          </a:p>
        </p:txBody>
      </p:sp>
      <p:sp>
        <p:nvSpPr>
          <p:cNvPr id="8" name="TextBox 7"/>
          <p:cNvSpPr txBox="1"/>
          <p:nvPr/>
        </p:nvSpPr>
        <p:spPr>
          <a:xfrm>
            <a:off x="355600" y="4360333"/>
            <a:ext cx="3310467" cy="1477328"/>
          </a:xfrm>
          <a:prstGeom prst="rect">
            <a:avLst/>
          </a:prstGeom>
          <a:noFill/>
        </p:spPr>
        <p:txBody>
          <a:bodyPr wrap="square" rtlCol="0">
            <a:spAutoFit/>
          </a:bodyPr>
          <a:lstStyle/>
          <a:p>
            <a:r>
              <a:rPr lang="en-US" dirty="0" smtClean="0"/>
              <a:t>Concentrates plastic just beneath surface of the ocean gyre, and remove it by support vessel.  Uses 600 m long floater and 3 m deep skirt below.</a:t>
            </a:r>
            <a:endParaRPr lang="en-US" dirty="0"/>
          </a:p>
        </p:txBody>
      </p:sp>
      <p:pic>
        <p:nvPicPr>
          <p:cNvPr id="9" name="Picture 8" descr="Screen Shot 2019-06-18 at 6.49.5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8125" y="4106334"/>
            <a:ext cx="5255741" cy="2514600"/>
          </a:xfrm>
          <a:prstGeom prst="rect">
            <a:avLst/>
          </a:prstGeom>
        </p:spPr>
      </p:pic>
      <p:sp>
        <p:nvSpPr>
          <p:cNvPr id="3" name="TextBox 2"/>
          <p:cNvSpPr txBox="1"/>
          <p:nvPr/>
        </p:nvSpPr>
        <p:spPr>
          <a:xfrm>
            <a:off x="338666" y="6350000"/>
            <a:ext cx="3245199" cy="338554"/>
          </a:xfrm>
          <a:prstGeom prst="rect">
            <a:avLst/>
          </a:prstGeom>
          <a:noFill/>
        </p:spPr>
        <p:txBody>
          <a:bodyPr wrap="none" rtlCol="0">
            <a:spAutoFit/>
          </a:bodyPr>
          <a:lstStyle/>
          <a:p>
            <a:r>
              <a:rPr lang="en-US" sz="1600" dirty="0"/>
              <a:t>https://</a:t>
            </a:r>
            <a:r>
              <a:rPr lang="en-US" sz="1600" dirty="0" err="1"/>
              <a:t>www.theoceancleanup.com</a:t>
            </a:r>
            <a:r>
              <a:rPr lang="en-US" sz="1600" dirty="0"/>
              <a:t>/</a:t>
            </a:r>
          </a:p>
        </p:txBody>
      </p:sp>
    </p:spTree>
    <p:extLst>
      <p:ext uri="{BB962C8B-B14F-4D97-AF65-F5344CB8AC3E}">
        <p14:creationId xmlns:p14="http://schemas.microsoft.com/office/powerpoint/2010/main" val="16697510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F45D62EE-1008-4201-BC30-A775BEA36374}"/>
              </a:ext>
            </a:extLst>
          </p:cNvPr>
          <p:cNvSpPr txBox="1">
            <a:spLocks noGrp="1"/>
          </p:cNvSpPr>
          <p:nvPr>
            <p:ph idx="1"/>
          </p:nvPr>
        </p:nvSpPr>
        <p:spPr>
          <a:xfrm>
            <a:off x="237067" y="618596"/>
            <a:ext cx="8652933" cy="1756378"/>
          </a:xfrm>
          <a:prstGeom prst="rect">
            <a:avLst/>
          </a:prstGeom>
          <a:solidFill>
            <a:schemeClr val="accent1">
              <a:lumMod val="60000"/>
              <a:lumOff val="40000"/>
            </a:schemeClr>
          </a:solidFill>
        </p:spPr>
        <p:txBody>
          <a:bodyPr wrap="square" rtlCol="0">
            <a:spAutoFit/>
          </a:bodyPr>
          <a:lstStyle/>
          <a:p>
            <a:pPr algn="ctr"/>
            <a:r>
              <a:rPr lang="en-US" sz="2000" b="1" dirty="0" smtClean="0"/>
              <a:t>~ 8300 </a:t>
            </a:r>
            <a:r>
              <a:rPr lang="en-US" sz="2000" b="1" dirty="0"/>
              <a:t>million tons </a:t>
            </a:r>
            <a:r>
              <a:rPr lang="en-US" sz="2000" b="1" dirty="0" smtClean="0"/>
              <a:t>of plastic produced since 1950</a:t>
            </a:r>
            <a:r>
              <a:rPr lang="en-US" sz="2000" b="1" dirty="0"/>
              <a:t>; 6300 million tons of </a:t>
            </a:r>
            <a:r>
              <a:rPr lang="en-US" sz="2000" b="1" dirty="0" smtClean="0"/>
              <a:t>waste.</a:t>
            </a:r>
            <a:endParaRPr lang="en-US" sz="2000" b="1" dirty="0"/>
          </a:p>
          <a:p>
            <a:pPr marL="0" indent="0" algn="ctr">
              <a:buNone/>
            </a:pPr>
            <a:r>
              <a:rPr lang="en-US" sz="1600" b="1" dirty="0" smtClean="0"/>
              <a:t>AND</a:t>
            </a:r>
            <a:endParaRPr lang="en-US" sz="2000" b="1" dirty="0" smtClean="0"/>
          </a:p>
          <a:p>
            <a:pPr algn="ctr"/>
            <a:r>
              <a:rPr lang="en-US" sz="2000" b="1" dirty="0" smtClean="0"/>
              <a:t>300-400 million tons of plastic are manufactured every year.</a:t>
            </a:r>
          </a:p>
          <a:p>
            <a:pPr marL="0" indent="0" algn="ctr">
              <a:buNone/>
            </a:pPr>
            <a:r>
              <a:rPr lang="en-US" sz="1600" b="1" dirty="0" smtClean="0"/>
              <a:t>AND</a:t>
            </a:r>
          </a:p>
          <a:p>
            <a:pPr algn="ctr"/>
            <a:r>
              <a:rPr lang="en-US" sz="2000" b="1" dirty="0" smtClean="0"/>
              <a:t>In the next 30 y, 4 x more plastic waste than ever before </a:t>
            </a:r>
            <a:r>
              <a:rPr lang="en-US" sz="1600" b="1" dirty="0" smtClean="0"/>
              <a:t>(AAAS, Science, 7/19/17)</a:t>
            </a:r>
            <a:r>
              <a:rPr lang="en-US" sz="2000" b="1" dirty="0" smtClean="0"/>
              <a:t>.</a:t>
            </a:r>
          </a:p>
        </p:txBody>
      </p:sp>
      <p:pic>
        <p:nvPicPr>
          <p:cNvPr id="7" name="Picture 6" descr="Screen Shot 2019-09-16 at 8.34.0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1467" y="2622418"/>
            <a:ext cx="6951133" cy="3678900"/>
          </a:xfrm>
          <a:prstGeom prst="rect">
            <a:avLst/>
          </a:prstGeom>
        </p:spPr>
      </p:pic>
      <p:sp>
        <p:nvSpPr>
          <p:cNvPr id="8" name="TextBox 7"/>
          <p:cNvSpPr txBox="1"/>
          <p:nvPr/>
        </p:nvSpPr>
        <p:spPr>
          <a:xfrm>
            <a:off x="1219200" y="6265334"/>
            <a:ext cx="3015406" cy="369332"/>
          </a:xfrm>
          <a:prstGeom prst="rect">
            <a:avLst/>
          </a:prstGeom>
          <a:noFill/>
        </p:spPr>
        <p:txBody>
          <a:bodyPr wrap="none" rtlCol="0">
            <a:spAutoFit/>
          </a:bodyPr>
          <a:lstStyle/>
          <a:p>
            <a:r>
              <a:rPr lang="en-US" dirty="0" err="1" smtClean="0"/>
              <a:t>Guglielmi</a:t>
            </a:r>
            <a:r>
              <a:rPr lang="en-US" dirty="0" smtClean="0"/>
              <a:t> G, </a:t>
            </a:r>
            <a:r>
              <a:rPr lang="en-US" u="sng" dirty="0" smtClean="0"/>
              <a:t>Science</a:t>
            </a:r>
            <a:r>
              <a:rPr lang="en-US" dirty="0" smtClean="0"/>
              <a:t>, 7/19/17</a:t>
            </a:r>
            <a:endParaRPr lang="en-US" dirty="0"/>
          </a:p>
        </p:txBody>
      </p:sp>
    </p:spTree>
    <p:extLst>
      <p:ext uri="{BB962C8B-B14F-4D97-AF65-F5344CB8AC3E}">
        <p14:creationId xmlns:p14="http://schemas.microsoft.com/office/powerpoint/2010/main" val="241757113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B372196B-C85D-40B0-BB8C-89C7F6F22D43}"/>
              </a:ext>
            </a:extLst>
          </p:cNvPr>
          <p:cNvSpPr txBox="1"/>
          <p:nvPr/>
        </p:nvSpPr>
        <p:spPr>
          <a:xfrm>
            <a:off x="162232" y="309716"/>
            <a:ext cx="3185652" cy="400110"/>
          </a:xfrm>
          <a:prstGeom prst="rect">
            <a:avLst/>
          </a:prstGeom>
          <a:noFill/>
        </p:spPr>
        <p:txBody>
          <a:bodyPr wrap="square" rtlCol="0">
            <a:spAutoFit/>
          </a:bodyPr>
          <a:lstStyle/>
          <a:p>
            <a:r>
              <a:rPr lang="en-US" sz="2000" b="1" dirty="0">
                <a:solidFill>
                  <a:srgbClr val="FF0000"/>
                </a:solidFill>
              </a:rPr>
              <a:t>Emerging </a:t>
            </a:r>
            <a:r>
              <a:rPr lang="en-US" sz="2000" b="1" dirty="0" smtClean="0">
                <a:solidFill>
                  <a:srgbClr val="FF0000"/>
                </a:solidFill>
              </a:rPr>
              <a:t>Science</a:t>
            </a:r>
            <a:endParaRPr lang="en-US" sz="2000" b="1" dirty="0">
              <a:solidFill>
                <a:srgbClr val="FF0000"/>
              </a:solidFill>
            </a:endParaRPr>
          </a:p>
        </p:txBody>
      </p:sp>
      <p:sp>
        <p:nvSpPr>
          <p:cNvPr id="4" name="TextBox 3"/>
          <p:cNvSpPr txBox="1"/>
          <p:nvPr/>
        </p:nvSpPr>
        <p:spPr>
          <a:xfrm>
            <a:off x="508001" y="1090084"/>
            <a:ext cx="3577166" cy="1323439"/>
          </a:xfrm>
          <a:prstGeom prst="rect">
            <a:avLst/>
          </a:prstGeom>
          <a:noFill/>
        </p:spPr>
        <p:txBody>
          <a:bodyPr wrap="square" rtlCol="0">
            <a:spAutoFit/>
          </a:bodyPr>
          <a:lstStyle/>
          <a:p>
            <a:r>
              <a:rPr lang="en-US" sz="2000" dirty="0" smtClean="0"/>
              <a:t>Plastic marine debris provides an artificial hard substrate for microbes – termed a </a:t>
            </a:r>
            <a:r>
              <a:rPr lang="en-US" sz="2000" dirty="0" err="1" smtClean="0"/>
              <a:t>Plastisphere</a:t>
            </a:r>
            <a:r>
              <a:rPr lang="en-US" sz="2000" dirty="0" smtClean="0"/>
              <a:t> </a:t>
            </a:r>
            <a:r>
              <a:rPr lang="en-US" sz="1600" dirty="0" smtClean="0"/>
              <a:t>(</a:t>
            </a:r>
            <a:r>
              <a:rPr lang="en-US" sz="1600" dirty="0" err="1" smtClean="0"/>
              <a:t>Zettler</a:t>
            </a:r>
            <a:r>
              <a:rPr lang="en-US" sz="1600" dirty="0" smtClean="0"/>
              <a:t> et al. 2013).</a:t>
            </a:r>
          </a:p>
        </p:txBody>
      </p:sp>
      <p:sp>
        <p:nvSpPr>
          <p:cNvPr id="5" name="TextBox 4"/>
          <p:cNvSpPr txBox="1"/>
          <p:nvPr/>
        </p:nvSpPr>
        <p:spPr>
          <a:xfrm>
            <a:off x="4243917" y="3683000"/>
            <a:ext cx="4550832" cy="1323439"/>
          </a:xfrm>
          <a:prstGeom prst="rect">
            <a:avLst/>
          </a:prstGeom>
          <a:noFill/>
        </p:spPr>
        <p:txBody>
          <a:bodyPr wrap="square" rtlCol="0">
            <a:spAutoFit/>
          </a:bodyPr>
          <a:lstStyle/>
          <a:p>
            <a:r>
              <a:rPr lang="en-US" sz="2000" dirty="0" smtClean="0"/>
              <a:t>The identification of several hydrocarbon-degrading bacteria suggest microbes might play an important role in degrading plastic marine debris.  </a:t>
            </a:r>
          </a:p>
        </p:txBody>
      </p:sp>
      <p:sp>
        <p:nvSpPr>
          <p:cNvPr id="6" name="TextBox 5"/>
          <p:cNvSpPr txBox="1"/>
          <p:nvPr/>
        </p:nvSpPr>
        <p:spPr>
          <a:xfrm>
            <a:off x="497417" y="5259916"/>
            <a:ext cx="8307917" cy="1015663"/>
          </a:xfrm>
          <a:prstGeom prst="rect">
            <a:avLst/>
          </a:prstGeom>
          <a:noFill/>
        </p:spPr>
        <p:txBody>
          <a:bodyPr wrap="square" rtlCol="0">
            <a:spAutoFit/>
          </a:bodyPr>
          <a:lstStyle/>
          <a:p>
            <a:r>
              <a:rPr lang="en-US" sz="2000" dirty="0" smtClean="0"/>
              <a:t>Future research needed to understand </a:t>
            </a:r>
            <a:r>
              <a:rPr lang="en-US" sz="2000" dirty="0" err="1" smtClean="0"/>
              <a:t>biodegration</a:t>
            </a:r>
            <a:r>
              <a:rPr lang="en-US" sz="2000" dirty="0" smtClean="0"/>
              <a:t> of microorganisms and enzymes in seawater and sediment, with hopes to develop innovative bioremediation processes for waters contaminated by plastics.</a:t>
            </a:r>
            <a:endParaRPr lang="en-US" sz="2000" dirty="0"/>
          </a:p>
        </p:txBody>
      </p:sp>
      <p:sp>
        <p:nvSpPr>
          <p:cNvPr id="7" name="TextBox 6"/>
          <p:cNvSpPr txBox="1"/>
          <p:nvPr/>
        </p:nvSpPr>
        <p:spPr>
          <a:xfrm>
            <a:off x="508001" y="2688166"/>
            <a:ext cx="3471332" cy="707886"/>
          </a:xfrm>
          <a:prstGeom prst="rect">
            <a:avLst/>
          </a:prstGeom>
          <a:noFill/>
        </p:spPr>
        <p:txBody>
          <a:bodyPr wrap="square" rtlCol="0">
            <a:spAutoFit/>
          </a:bodyPr>
          <a:lstStyle/>
          <a:p>
            <a:r>
              <a:rPr lang="en-US" sz="2000" dirty="0" err="1"/>
              <a:t>Plastisphere</a:t>
            </a:r>
            <a:r>
              <a:rPr lang="en-US" sz="2000" dirty="0"/>
              <a:t> communities are a </a:t>
            </a:r>
            <a:r>
              <a:rPr lang="en-US" sz="2000" u="sng" dirty="0"/>
              <a:t>diverse microbial </a:t>
            </a:r>
            <a:r>
              <a:rPr lang="en-US" sz="2000" dirty="0"/>
              <a:t>community</a:t>
            </a:r>
            <a:r>
              <a:rPr lang="en-US" sz="2000" dirty="0" smtClean="0"/>
              <a:t>.</a:t>
            </a:r>
            <a:endParaRPr lang="en-US" sz="2000" dirty="0"/>
          </a:p>
        </p:txBody>
      </p:sp>
      <p:sp>
        <p:nvSpPr>
          <p:cNvPr id="8" name="TextBox 7"/>
          <p:cNvSpPr txBox="1"/>
          <p:nvPr/>
        </p:nvSpPr>
        <p:spPr>
          <a:xfrm>
            <a:off x="508000" y="3661833"/>
            <a:ext cx="3354917" cy="1323439"/>
          </a:xfrm>
          <a:prstGeom prst="rect">
            <a:avLst/>
          </a:prstGeom>
          <a:noFill/>
        </p:spPr>
        <p:txBody>
          <a:bodyPr wrap="square" rtlCol="0">
            <a:spAutoFit/>
          </a:bodyPr>
          <a:lstStyle/>
          <a:p>
            <a:r>
              <a:rPr lang="en-US" sz="2000" dirty="0"/>
              <a:t>Distinct from surrounding surface water, as such </a:t>
            </a:r>
            <a:r>
              <a:rPr lang="en-US" sz="2000" dirty="0" smtClean="0"/>
              <a:t>they are </a:t>
            </a:r>
            <a:r>
              <a:rPr lang="en-US" sz="2000" dirty="0"/>
              <a:t>a novel ecological habitat in the open ocean. </a:t>
            </a:r>
          </a:p>
        </p:txBody>
      </p:sp>
      <p:sp>
        <p:nvSpPr>
          <p:cNvPr id="11" name="TextBox 10"/>
          <p:cNvSpPr txBox="1"/>
          <p:nvPr/>
        </p:nvSpPr>
        <p:spPr>
          <a:xfrm>
            <a:off x="6159500" y="1894417"/>
            <a:ext cx="184666"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3"/>
          <a:stretch>
            <a:fillRect/>
          </a:stretch>
        </p:blipFill>
        <p:spPr>
          <a:xfrm>
            <a:off x="4400550" y="438151"/>
            <a:ext cx="4343400" cy="3251200"/>
          </a:xfrm>
          <a:prstGeom prst="rect">
            <a:avLst/>
          </a:prstGeom>
        </p:spPr>
      </p:pic>
      <p:sp>
        <p:nvSpPr>
          <p:cNvPr id="14" name="TextBox 13"/>
          <p:cNvSpPr txBox="1"/>
          <p:nvPr/>
        </p:nvSpPr>
        <p:spPr>
          <a:xfrm>
            <a:off x="4741334" y="3323166"/>
            <a:ext cx="1708020" cy="338554"/>
          </a:xfrm>
          <a:prstGeom prst="rect">
            <a:avLst/>
          </a:prstGeom>
          <a:noFill/>
        </p:spPr>
        <p:txBody>
          <a:bodyPr wrap="none" rtlCol="0">
            <a:spAutoFit/>
          </a:bodyPr>
          <a:lstStyle/>
          <a:p>
            <a:r>
              <a:rPr lang="en-US" sz="1600" dirty="0" err="1" smtClean="0">
                <a:solidFill>
                  <a:schemeClr val="bg1"/>
                </a:solidFill>
              </a:rPr>
              <a:t>Zettler</a:t>
            </a:r>
            <a:r>
              <a:rPr lang="en-US" sz="1600" dirty="0" smtClean="0">
                <a:solidFill>
                  <a:schemeClr val="bg1"/>
                </a:solidFill>
              </a:rPr>
              <a:t> et al., 2013</a:t>
            </a:r>
            <a:endParaRPr lang="en-US" sz="1600" dirty="0">
              <a:solidFill>
                <a:schemeClr val="bg1"/>
              </a:solidFill>
            </a:endParaRPr>
          </a:p>
        </p:txBody>
      </p:sp>
    </p:spTree>
    <p:extLst>
      <p:ext uri="{BB962C8B-B14F-4D97-AF65-F5344CB8AC3E}">
        <p14:creationId xmlns:p14="http://schemas.microsoft.com/office/powerpoint/2010/main" val="1693347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791" y="552390"/>
            <a:ext cx="8393522" cy="755472"/>
          </a:xfrm>
        </p:spPr>
        <p:txBody>
          <a:bodyPr/>
          <a:lstStyle/>
          <a:p>
            <a:pPr algn="ctr"/>
            <a:r>
              <a:rPr lang="en-US" b="1" dirty="0"/>
              <a:t>Join International Pellet Watch</a:t>
            </a:r>
          </a:p>
        </p:txBody>
      </p:sp>
      <p:sp>
        <p:nvSpPr>
          <p:cNvPr id="5" name="TextBox 4">
            <a:extLst>
              <a:ext uri="{FF2B5EF4-FFF2-40B4-BE49-F238E27FC236}">
                <a16:creationId xmlns:a16="http://schemas.microsoft.com/office/drawing/2014/main" xmlns="" id="{5BC26561-95E0-43DA-938D-CF813090FCE6}"/>
              </a:ext>
            </a:extLst>
          </p:cNvPr>
          <p:cNvSpPr txBox="1"/>
          <p:nvPr/>
        </p:nvSpPr>
        <p:spPr>
          <a:xfrm>
            <a:off x="249835" y="166925"/>
            <a:ext cx="2374832" cy="461665"/>
          </a:xfrm>
          <a:prstGeom prst="rect">
            <a:avLst/>
          </a:prstGeom>
          <a:noFill/>
        </p:spPr>
        <p:txBody>
          <a:bodyPr wrap="square" rtlCol="0">
            <a:spAutoFit/>
          </a:bodyPr>
          <a:lstStyle/>
          <a:p>
            <a:r>
              <a:rPr lang="en-US" sz="2400" b="1" dirty="0">
                <a:solidFill>
                  <a:srgbClr val="FF0000"/>
                </a:solidFill>
              </a:rPr>
              <a:t>Individual </a:t>
            </a:r>
            <a:r>
              <a:rPr lang="en-US" sz="2400" b="1" dirty="0" smtClean="0">
                <a:solidFill>
                  <a:srgbClr val="FF0000"/>
                </a:solidFill>
              </a:rPr>
              <a:t>Action</a:t>
            </a:r>
            <a:endParaRPr lang="en-US" dirty="0"/>
          </a:p>
        </p:txBody>
      </p:sp>
      <p:pic>
        <p:nvPicPr>
          <p:cNvPr id="8" name="Content Placeholder 7">
            <a:extLst>
              <a:ext uri="{FF2B5EF4-FFF2-40B4-BE49-F238E27FC236}">
                <a16:creationId xmlns:a16="http://schemas.microsoft.com/office/drawing/2014/main" xmlns="" id="{E90909AE-36B8-452D-86F0-0A0F51B1605E}"/>
              </a:ext>
            </a:extLst>
          </p:cNvPr>
          <p:cNvPicPr>
            <a:picLocks noGrp="1" noChangeAspect="1"/>
          </p:cNvPicPr>
          <p:nvPr>
            <p:ph idx="1"/>
          </p:nvPr>
        </p:nvPicPr>
        <p:blipFill>
          <a:blip r:embed="rId3"/>
          <a:stretch>
            <a:fillRect/>
          </a:stretch>
        </p:blipFill>
        <p:spPr>
          <a:xfrm>
            <a:off x="194733" y="1219201"/>
            <a:ext cx="8805333" cy="5147732"/>
          </a:xfrm>
          <a:prstGeom prst="rect">
            <a:avLst/>
          </a:prstGeom>
        </p:spPr>
      </p:pic>
      <p:sp>
        <p:nvSpPr>
          <p:cNvPr id="3" name="TextBox 2"/>
          <p:cNvSpPr txBox="1"/>
          <p:nvPr/>
        </p:nvSpPr>
        <p:spPr>
          <a:xfrm>
            <a:off x="4140199" y="1337733"/>
            <a:ext cx="4233333" cy="646331"/>
          </a:xfrm>
          <a:prstGeom prst="rect">
            <a:avLst/>
          </a:prstGeom>
          <a:noFill/>
        </p:spPr>
        <p:txBody>
          <a:bodyPr wrap="square" rtlCol="0">
            <a:spAutoFit/>
          </a:bodyPr>
          <a:lstStyle/>
          <a:p>
            <a:r>
              <a:rPr lang="en-US" dirty="0" smtClean="0">
                <a:solidFill>
                  <a:srgbClr val="000090"/>
                </a:solidFill>
              </a:rPr>
              <a:t>POPs are persistent organic pollutants that adsorb to plastics.</a:t>
            </a:r>
            <a:endParaRPr lang="en-US" dirty="0">
              <a:solidFill>
                <a:srgbClr val="000090"/>
              </a:solidFill>
            </a:endParaRPr>
          </a:p>
        </p:txBody>
      </p:sp>
      <p:sp>
        <p:nvSpPr>
          <p:cNvPr id="4" name="TextBox 3"/>
          <p:cNvSpPr txBox="1"/>
          <p:nvPr/>
        </p:nvSpPr>
        <p:spPr>
          <a:xfrm>
            <a:off x="5935132" y="1676400"/>
            <a:ext cx="268393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8922136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195793"/>
            <a:ext cx="8441266" cy="1048808"/>
          </a:xfrm>
        </p:spPr>
        <p:txBody>
          <a:bodyPr>
            <a:normAutofit/>
          </a:bodyPr>
          <a:lstStyle/>
          <a:p>
            <a:pPr algn="ctr"/>
            <a:r>
              <a:rPr lang="en-US" sz="3200" dirty="0" smtClean="0">
                <a:latin typeface="+mn-lt"/>
              </a:rPr>
              <a:t>New Plastic Products</a:t>
            </a:r>
            <a:endParaRPr lang="en-US" sz="3200" dirty="0">
              <a:latin typeface="+mn-lt"/>
            </a:endParaRPr>
          </a:p>
        </p:txBody>
      </p:sp>
      <p:sp>
        <p:nvSpPr>
          <p:cNvPr id="3" name="Content Placeholder 2"/>
          <p:cNvSpPr>
            <a:spLocks noGrp="1"/>
          </p:cNvSpPr>
          <p:nvPr>
            <p:ph idx="1"/>
          </p:nvPr>
        </p:nvSpPr>
        <p:spPr>
          <a:xfrm>
            <a:off x="372533" y="1182158"/>
            <a:ext cx="8314267" cy="5354108"/>
          </a:xfrm>
        </p:spPr>
        <p:txBody>
          <a:bodyPr>
            <a:normAutofit fontScale="92500"/>
          </a:bodyPr>
          <a:lstStyle/>
          <a:p>
            <a:r>
              <a:rPr lang="en-US" dirty="0" smtClean="0"/>
              <a:t>Biodegradable plastics can be but are very rarely recycled, are usually incinerated, and often end up in landfills.  They are supposed to biodegrade naturally.</a:t>
            </a:r>
          </a:p>
          <a:p>
            <a:r>
              <a:rPr lang="en-US" dirty="0"/>
              <a:t>Landfills do not contain the conditions needed (moisture, oxygen) for </a:t>
            </a:r>
            <a:r>
              <a:rPr lang="en-US" dirty="0" smtClean="0"/>
              <a:t>composting/biodegrading</a:t>
            </a:r>
            <a:endParaRPr lang="en-US" dirty="0"/>
          </a:p>
          <a:p>
            <a:r>
              <a:rPr lang="en-US" dirty="0" smtClean="0"/>
              <a:t>Fossil fuel plastics use CO</a:t>
            </a:r>
            <a:r>
              <a:rPr lang="en-US" baseline="30000" dirty="0" smtClean="0"/>
              <a:t>2</a:t>
            </a:r>
            <a:r>
              <a:rPr lang="en-US" dirty="0" smtClean="0"/>
              <a:t> captured long ago and buried.  Bio-based plastics use recently captured CO</a:t>
            </a:r>
            <a:r>
              <a:rPr lang="en-US" baseline="30000" dirty="0" smtClean="0"/>
              <a:t>2</a:t>
            </a:r>
            <a:r>
              <a:rPr lang="en-US" dirty="0" smtClean="0"/>
              <a:t> and will be captured again when new bio-based plastic are produced.  Therefore, fossil fuel plastics contribute to net increase of </a:t>
            </a:r>
            <a:r>
              <a:rPr lang="en-US" dirty="0"/>
              <a:t>CO</a:t>
            </a:r>
            <a:r>
              <a:rPr lang="en-US" baseline="30000" dirty="0"/>
              <a:t>2</a:t>
            </a:r>
            <a:r>
              <a:rPr lang="en-US" dirty="0" smtClean="0"/>
              <a:t>, not biodegradable plastics.</a:t>
            </a:r>
          </a:p>
          <a:p>
            <a:r>
              <a:rPr lang="en-US" dirty="0" smtClean="0"/>
              <a:t>However, research </a:t>
            </a:r>
            <a:r>
              <a:rPr lang="en-US" dirty="0"/>
              <a:t>about biodegradable and compostable products in landfills indicate that they are releasing methane as they break </a:t>
            </a:r>
            <a:r>
              <a:rPr lang="en-US" dirty="0" smtClean="0"/>
              <a:t>down.</a:t>
            </a:r>
            <a:endParaRPr lang="en-US" dirty="0"/>
          </a:p>
          <a:p>
            <a:r>
              <a:rPr lang="en-US" dirty="0" smtClean="0"/>
              <a:t>Compostable plastic products require a specific setting in order to break down.  Commercial facilities can compost these new products with high temperatures, air flow, and moisture.</a:t>
            </a:r>
          </a:p>
          <a:p>
            <a:r>
              <a:rPr lang="en-US" dirty="0" smtClean="0"/>
              <a:t>Lawrence Berkeley National Laboratory reports in 2019 making a new plastic that can be recycled again and again, back into its original monomers, from mixed waste streams with additives present, into same product or new materials of any color, shape or form. 	PDKs-poly(</a:t>
            </a:r>
            <a:r>
              <a:rPr lang="en-US" dirty="0" err="1" smtClean="0"/>
              <a:t>diketoenamine</a:t>
            </a:r>
            <a:r>
              <a:rPr lang="en-US" dirty="0" smtClean="0"/>
              <a:t>)s </a:t>
            </a:r>
          </a:p>
        </p:txBody>
      </p:sp>
    </p:spTree>
    <p:extLst>
      <p:ext uri="{BB962C8B-B14F-4D97-AF65-F5344CB8AC3E}">
        <p14:creationId xmlns:p14="http://schemas.microsoft.com/office/powerpoint/2010/main" val="3863951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effectLst>
                  <a:outerShdw blurRad="38100" dist="38100" dir="2700000" algn="tl">
                    <a:srgbClr val="000000">
                      <a:alpha val="43137"/>
                    </a:srgbClr>
                  </a:outerShdw>
                </a:effectLst>
              </a:rPr>
              <a:t>Thank </a:t>
            </a:r>
            <a:r>
              <a:rPr lang="en-US" b="1" u="sng" dirty="0" smtClean="0">
                <a:effectLst>
                  <a:outerShdw blurRad="38100" dist="38100" dir="2700000" algn="tl">
                    <a:srgbClr val="000000">
                      <a:alpha val="43137"/>
                    </a:srgbClr>
                  </a:outerShdw>
                </a:effectLst>
              </a:rPr>
              <a:t>you</a:t>
            </a:r>
            <a:endParaRPr lang="en-US" b="1"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87867" y="934156"/>
            <a:ext cx="8571321" cy="5348111"/>
          </a:xfrm>
        </p:spPr>
        <p:txBody>
          <a:bodyPr/>
          <a:lstStyle/>
          <a:p>
            <a:pPr marL="0" indent="0" algn="ctr">
              <a:buNone/>
            </a:pPr>
            <a:r>
              <a:rPr lang="en-US" dirty="0"/>
              <a:t>Questions or comments are welcome</a:t>
            </a:r>
          </a:p>
          <a:p>
            <a:pPr marL="0" indent="0" algn="ctr">
              <a:buNone/>
            </a:pPr>
            <a:endParaRPr lang="en-US" dirty="0"/>
          </a:p>
        </p:txBody>
      </p:sp>
      <p:pic>
        <p:nvPicPr>
          <p:cNvPr id="1026" name="Picture 2" descr="https://marinedebris.noaa.gov/sites/default/files/styles/1500wide/public/web-earthmonth.png?itok=Pq6bkLtG">
            <a:extLst>
              <a:ext uri="{FF2B5EF4-FFF2-40B4-BE49-F238E27FC236}">
                <a16:creationId xmlns:a16="http://schemas.microsoft.com/office/drawing/2014/main" xmlns="" id="{468E40E7-3C5B-4FEC-BB6E-4FC5A69A90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30" y="1364324"/>
            <a:ext cx="9160449" cy="493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33093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83" y="666223"/>
            <a:ext cx="8393522" cy="755472"/>
          </a:xfrm>
        </p:spPr>
        <p:txBody>
          <a:bodyPr/>
          <a:lstStyle/>
          <a:p>
            <a:r>
              <a:rPr lang="en-US" dirty="0" smtClean="0"/>
              <a:t>Plastic recycling numbers</a:t>
            </a:r>
            <a:endParaRPr lang="en-US" dirty="0"/>
          </a:p>
        </p:txBody>
      </p:sp>
      <p:sp>
        <p:nvSpPr>
          <p:cNvPr id="3" name="Content Placeholder 2"/>
          <p:cNvSpPr>
            <a:spLocks noGrp="1"/>
          </p:cNvSpPr>
          <p:nvPr>
            <p:ph idx="1"/>
          </p:nvPr>
        </p:nvSpPr>
        <p:spPr>
          <a:xfrm>
            <a:off x="1320800" y="2370667"/>
            <a:ext cx="7529922" cy="3781777"/>
          </a:xfrm>
        </p:spPr>
        <p:txBody>
          <a:bodyPr/>
          <a:lstStyle/>
          <a:p>
            <a:r>
              <a:rPr lang="en-US" dirty="0" smtClean="0"/>
              <a:t>1 – PETE, polyethylene terephthalate</a:t>
            </a:r>
          </a:p>
          <a:p>
            <a:r>
              <a:rPr lang="en-US" dirty="0" smtClean="0"/>
              <a:t>2 – HDPE, high density polyethylene</a:t>
            </a:r>
          </a:p>
          <a:p>
            <a:r>
              <a:rPr lang="en-US" dirty="0" smtClean="0"/>
              <a:t>3 – PVC, polyvinyl chloride</a:t>
            </a:r>
          </a:p>
          <a:p>
            <a:r>
              <a:rPr lang="en-US" dirty="0" smtClean="0"/>
              <a:t>4 – LDPE, low density polyethylene</a:t>
            </a:r>
          </a:p>
          <a:p>
            <a:r>
              <a:rPr lang="en-US" dirty="0" smtClean="0"/>
              <a:t>5 – PP, polypropylene (most common type found in water)</a:t>
            </a:r>
          </a:p>
          <a:p>
            <a:r>
              <a:rPr lang="en-US" dirty="0" smtClean="0"/>
              <a:t>6 – PS, polystyrene</a:t>
            </a:r>
          </a:p>
          <a:p>
            <a:r>
              <a:rPr lang="en-US" dirty="0" smtClean="0"/>
              <a:t>7 - Other</a:t>
            </a:r>
          </a:p>
          <a:p>
            <a:pPr marL="0" indent="0">
              <a:buNone/>
            </a:pPr>
            <a:endParaRPr lang="en-US" dirty="0"/>
          </a:p>
        </p:txBody>
      </p:sp>
      <p:pic>
        <p:nvPicPr>
          <p:cNvPr id="4" name="Picture 3" descr="Screen Shot 2019-10-02 at 5.03.0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50416" y="724454"/>
            <a:ext cx="2226733" cy="1269446"/>
          </a:xfrm>
          <a:prstGeom prst="rect">
            <a:avLst/>
          </a:prstGeom>
        </p:spPr>
      </p:pic>
    </p:spTree>
    <p:extLst>
      <p:ext uri="{BB962C8B-B14F-4D97-AF65-F5344CB8AC3E}">
        <p14:creationId xmlns:p14="http://schemas.microsoft.com/office/powerpoint/2010/main" val="2339569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F0EF3A-9ED7-4420-BBD6-44EB72F30518}"/>
              </a:ext>
            </a:extLst>
          </p:cNvPr>
          <p:cNvSpPr>
            <a:spLocks noGrp="1"/>
          </p:cNvSpPr>
          <p:nvPr>
            <p:ph type="title"/>
          </p:nvPr>
        </p:nvSpPr>
        <p:spPr/>
        <p:txBody>
          <a:bodyPr>
            <a:normAutofit fontScale="90000"/>
          </a:bodyPr>
          <a:lstStyle/>
          <a:p>
            <a:r>
              <a:rPr lang="en-US"/>
              <a:t>Some Dumping FAQ – Supplementary – not to show</a:t>
            </a:r>
          </a:p>
        </p:txBody>
      </p:sp>
      <p:sp>
        <p:nvSpPr>
          <p:cNvPr id="3" name="Content Placeholder 2">
            <a:extLst>
              <a:ext uri="{FF2B5EF4-FFF2-40B4-BE49-F238E27FC236}">
                <a16:creationId xmlns:a16="http://schemas.microsoft.com/office/drawing/2014/main" xmlns="" id="{E5CF6252-7E7E-4F9A-B7B2-9265C5C229EB}"/>
              </a:ext>
            </a:extLst>
          </p:cNvPr>
          <p:cNvSpPr>
            <a:spLocks noGrp="1"/>
          </p:cNvSpPr>
          <p:nvPr>
            <p:ph idx="1"/>
          </p:nvPr>
        </p:nvSpPr>
        <p:spPr/>
        <p:txBody>
          <a:bodyPr>
            <a:normAutofit fontScale="55000" lnSpcReduction="20000"/>
          </a:bodyPr>
          <a:lstStyle/>
          <a:p>
            <a:pPr marL="0" lvl="0" indent="0" defTabSz="914400" eaLnBrk="0" fontAlgn="base" hangingPunct="0">
              <a:lnSpc>
                <a:spcPct val="100000"/>
              </a:lnSpc>
              <a:spcBef>
                <a:spcPct val="0"/>
              </a:spcBef>
              <a:spcAft>
                <a:spcPct val="0"/>
              </a:spcAft>
              <a:buNone/>
            </a:pPr>
            <a:r>
              <a:rPr lang="en-US" altLang="en-US" sz="2400" i="1" dirty="0">
                <a:solidFill>
                  <a:srgbClr val="333333"/>
                </a:solidFill>
                <a:latin typeface="Helvetica" panose="020B0604020202020204" pitchFamily="34" charset="0"/>
              </a:rPr>
              <a:t>By </a:t>
            </a:r>
            <a:r>
              <a:rPr lang="en-US" altLang="en-US" sz="2400" i="1" dirty="0" err="1">
                <a:solidFill>
                  <a:srgbClr val="333333"/>
                </a:solidFill>
                <a:latin typeface="Helvetica" panose="020B0604020202020204" pitchFamily="34" charset="0"/>
              </a:rPr>
              <a:t>Bekah</a:t>
            </a:r>
            <a:r>
              <a:rPr lang="en-US" altLang="en-US" sz="2400" i="1" dirty="0">
                <a:solidFill>
                  <a:srgbClr val="333333"/>
                </a:solidFill>
                <a:latin typeface="Helvetica" panose="020B0604020202020204" pitchFamily="34" charset="0"/>
              </a:rPr>
              <a:t> Barlow</a:t>
            </a:r>
            <a:endParaRPr lang="en-US" altLang="en-US" sz="2000" dirty="0"/>
          </a:p>
          <a:p>
            <a:pPr marL="0" lvl="0" indent="0" defTabSz="914400" eaLnBrk="0" fontAlgn="base" hangingPunct="0">
              <a:lnSpc>
                <a:spcPct val="100000"/>
              </a:lnSpc>
              <a:spcBef>
                <a:spcPct val="0"/>
              </a:spcBef>
              <a:spcAft>
                <a:spcPct val="0"/>
              </a:spcAft>
              <a:buNone/>
            </a:pPr>
            <a:r>
              <a:rPr lang="en-US" altLang="en-US" sz="2400" dirty="0">
                <a:solidFill>
                  <a:srgbClr val="333333"/>
                </a:solidFill>
                <a:latin typeface="Helvetica" panose="020B0604020202020204" pitchFamily="34" charset="0"/>
              </a:rPr>
              <a:t>Did you know that it’s </a:t>
            </a:r>
            <a:r>
              <a:rPr lang="en-US" altLang="en-US" sz="2400" i="1" dirty="0">
                <a:solidFill>
                  <a:srgbClr val="333333"/>
                </a:solidFill>
                <a:latin typeface="Helvetica" panose="020B0604020202020204" pitchFamily="34" charset="0"/>
              </a:rPr>
              <a:t>legal</a:t>
            </a:r>
            <a:r>
              <a:rPr lang="en-US" altLang="en-US" sz="2400" dirty="0">
                <a:solidFill>
                  <a:srgbClr val="333333"/>
                </a:solidFill>
                <a:latin typeface="Helvetica" panose="020B0604020202020204" pitchFamily="34" charset="0"/>
              </a:rPr>
              <a:t> to dump trash in the ocean? Yes, there are limitations for what you can and cannot dump. But it is perfectly acceptable to dump your raw sewage, paper, rags, glass, metal, bottles, or similar refuse, as long as you are at least 12 miles away from the nearest shoreline. It is not permissible to dump plastics anywhere.</a:t>
            </a:r>
            <a:endParaRPr lang="en-US" altLang="en-US" sz="2000" dirty="0"/>
          </a:p>
          <a:p>
            <a:pPr marL="0" lvl="0" indent="0" defTabSz="914400" eaLnBrk="0" fontAlgn="base" hangingPunct="0">
              <a:lnSpc>
                <a:spcPct val="100000"/>
              </a:lnSpc>
              <a:spcBef>
                <a:spcPct val="0"/>
              </a:spcBef>
              <a:spcAft>
                <a:spcPct val="0"/>
              </a:spcAft>
              <a:buNone/>
            </a:pPr>
            <a:r>
              <a:rPr lang="en-US" altLang="en-US" sz="2400" b="1" dirty="0">
                <a:solidFill>
                  <a:srgbClr val="2B2182"/>
                </a:solidFill>
                <a:latin typeface="Helvetica" panose="020B0604020202020204" pitchFamily="34" charset="0"/>
                <a:hlinkClick r:id="rId3"/>
              </a:rPr>
              <a:t>Learn</a:t>
            </a:r>
            <a:r>
              <a:rPr lang="en-US" altLang="en-US" sz="2400" dirty="0">
                <a:solidFill>
                  <a:srgbClr val="333333"/>
                </a:solidFill>
                <a:latin typeface="Helvetica" panose="020B0604020202020204" pitchFamily="34" charset="0"/>
              </a:rPr>
              <a:t> the regulations are for proper garbage disposal at sea.</a:t>
            </a:r>
            <a:endParaRPr lang="en-US" altLang="en-US" sz="4400" dirty="0">
              <a:solidFill>
                <a:srgbClr val="000000"/>
              </a:solidFill>
              <a:latin typeface="ConduitMedium"/>
            </a:endParaRPr>
          </a:p>
          <a:p>
            <a:pPr marL="0" lvl="0" indent="0" defTabSz="914400" eaLnBrk="0" fontAlgn="base" hangingPunct="0">
              <a:lnSpc>
                <a:spcPct val="100000"/>
              </a:lnSpc>
              <a:spcBef>
                <a:spcPct val="0"/>
              </a:spcBef>
              <a:spcAft>
                <a:spcPct val="0"/>
              </a:spcAft>
              <a:buNone/>
            </a:pPr>
            <a:r>
              <a:rPr lang="en-US" altLang="en-US" sz="4400" dirty="0">
                <a:solidFill>
                  <a:srgbClr val="000000"/>
                </a:solidFill>
                <a:latin typeface="ConduitMedium"/>
              </a:rPr>
              <a:t>JUST HOW LONG WILL YOUR TRASH LAST AT SEA?</a:t>
            </a:r>
          </a:p>
          <a:p>
            <a:pPr marL="0" lvl="0" indent="0" defTabSz="914400" eaLnBrk="0" fontAlgn="base" hangingPunct="0">
              <a:lnSpc>
                <a:spcPct val="100000"/>
              </a:lnSpc>
              <a:spcBef>
                <a:spcPct val="0"/>
              </a:spcBef>
              <a:spcAft>
                <a:spcPct val="0"/>
              </a:spcAft>
              <a:buNone/>
            </a:pPr>
            <a:r>
              <a:rPr lang="en-US" altLang="en-US" sz="2400" i="1" dirty="0">
                <a:solidFill>
                  <a:srgbClr val="333333"/>
                </a:solidFill>
                <a:latin typeface="Helvetica" panose="020B0604020202020204" pitchFamily="34" charset="0"/>
              </a:rPr>
              <a:t>* Quoted in U.S National Park Service; Mote Marine Lab, FL and “Garbage In, Garbage Out,” </a:t>
            </a:r>
            <a:r>
              <a:rPr lang="en-US" altLang="en-US" sz="2400" i="1" dirty="0" err="1">
                <a:solidFill>
                  <a:srgbClr val="333333"/>
                </a:solidFill>
                <a:latin typeface="Helvetica" panose="020B0604020202020204" pitchFamily="34" charset="0"/>
              </a:rPr>
              <a:t>Audobon</a:t>
            </a:r>
            <a:r>
              <a:rPr lang="en-US" altLang="en-US" sz="2400" i="1" dirty="0">
                <a:solidFill>
                  <a:srgbClr val="333333"/>
                </a:solidFill>
                <a:latin typeface="Helvetica" panose="020B0604020202020204" pitchFamily="34" charset="0"/>
              </a:rPr>
              <a:t> Magazine, </a:t>
            </a:r>
            <a:r>
              <a:rPr lang="en-US" altLang="en-US" sz="2400" i="1" dirty="0" err="1">
                <a:solidFill>
                  <a:srgbClr val="333333"/>
                </a:solidFill>
                <a:latin typeface="Helvetica" panose="020B0604020202020204" pitchFamily="34" charset="0"/>
              </a:rPr>
              <a:t>Spt</a:t>
            </a:r>
            <a:r>
              <a:rPr lang="en-US" altLang="en-US" sz="2400" i="1" dirty="0">
                <a:solidFill>
                  <a:srgbClr val="333333"/>
                </a:solidFill>
                <a:latin typeface="Helvetica" panose="020B0604020202020204" pitchFamily="34" charset="0"/>
              </a:rPr>
              <a:t>/Oct 1998.  from “Pocket Guide to Marine Debris,” The Ocean Conservancy, 2004</a:t>
            </a:r>
            <a:endParaRPr lang="en-US" altLang="en-US" sz="2000" dirty="0"/>
          </a:p>
          <a:p>
            <a:pPr marL="0" lvl="0" indent="0" defTabSz="914400" eaLnBrk="0" fontAlgn="base" hangingPunct="0">
              <a:lnSpc>
                <a:spcPct val="100000"/>
              </a:lnSpc>
              <a:spcBef>
                <a:spcPct val="0"/>
              </a:spcBef>
              <a:spcAft>
                <a:spcPct val="0"/>
              </a:spcAft>
              <a:buNone/>
            </a:pPr>
            <a:r>
              <a:rPr lang="en-US" altLang="en-US" sz="2400" dirty="0">
                <a:solidFill>
                  <a:srgbClr val="333333"/>
                </a:solidFill>
                <a:latin typeface="Helvetica" panose="020B0604020202020204" pitchFamily="34" charset="0"/>
              </a:rPr>
              <a:t>When it comes to cruise ships, this trash can add up. An average-sized cruise ship would house 3,000 passengers and crew. The largest cruise ships can have up to 5,000 passengers and crew. Of these cruise ships:</a:t>
            </a:r>
            <a:endParaRPr lang="en-US" altLang="en-US" sz="2000" dirty="0"/>
          </a:p>
          <a:p>
            <a:pPr marL="0" lvl="0" indent="0" defTabSz="914400" eaLnBrk="0" fontAlgn="base" hangingPunct="0">
              <a:lnSpc>
                <a:spcPct val="100000"/>
              </a:lnSpc>
              <a:spcBef>
                <a:spcPct val="0"/>
              </a:spcBef>
              <a:spcAft>
                <a:spcPct val="0"/>
              </a:spcAft>
              <a:buFontTx/>
              <a:buChar char="•"/>
            </a:pPr>
            <a:r>
              <a:rPr lang="en-US" altLang="en-US" sz="2400" dirty="0">
                <a:solidFill>
                  <a:srgbClr val="333333"/>
                </a:solidFill>
                <a:latin typeface="Helvetica" panose="020B0604020202020204" pitchFamily="34" charset="0"/>
              </a:rPr>
              <a:t>One average-sized cruise ship dumps about 30,000 gallons of human waste into the oceans each day. If that cruise ship is within three miles of a U.S. shoreline, the sewage must be treated, but if they are outside of three miles, they can dump raw, untreated sewage into the oceans.</a:t>
            </a:r>
          </a:p>
          <a:p>
            <a:pPr marL="0" lvl="0" indent="0" defTabSz="914400" eaLnBrk="0" fontAlgn="base" hangingPunct="0">
              <a:lnSpc>
                <a:spcPct val="100000"/>
              </a:lnSpc>
              <a:spcBef>
                <a:spcPct val="0"/>
              </a:spcBef>
              <a:spcAft>
                <a:spcPct val="0"/>
              </a:spcAft>
              <a:buFontTx/>
              <a:buChar char="•"/>
            </a:pPr>
            <a:r>
              <a:rPr lang="en-US" altLang="en-US" sz="2400" dirty="0">
                <a:solidFill>
                  <a:srgbClr val="333333"/>
                </a:solidFill>
                <a:latin typeface="Helvetica" panose="020B0604020202020204" pitchFamily="34" charset="0"/>
              </a:rPr>
              <a:t>In addition to the 30,000 gallons of sewage, each cruise ship dumps, on average, 255,000 gallons of gray water per day. Gray water includes water used for showers, laundry services, and dishwashing, and will contain soap and chemicals, even toxic chemicals used for photo-processing and dry-cleaning!</a:t>
            </a:r>
          </a:p>
          <a:p>
            <a:pPr marL="0" lvl="0" indent="0" defTabSz="914400" eaLnBrk="0" fontAlgn="base" hangingPunct="0">
              <a:lnSpc>
                <a:spcPct val="100000"/>
              </a:lnSpc>
              <a:spcBef>
                <a:spcPct val="0"/>
              </a:spcBef>
              <a:spcAft>
                <a:spcPct val="0"/>
              </a:spcAft>
              <a:buFontTx/>
              <a:buChar char="•"/>
            </a:pPr>
            <a:r>
              <a:rPr lang="en-US" altLang="en-US" sz="2400" dirty="0">
                <a:solidFill>
                  <a:srgbClr val="333333"/>
                </a:solidFill>
                <a:latin typeface="Helvetica" panose="020B0604020202020204" pitchFamily="34" charset="0"/>
              </a:rPr>
              <a:t>An average cruise ship will produce seven tons of garbage and solid waste </a:t>
            </a:r>
            <a:r>
              <a:rPr lang="en-US" altLang="en-US" sz="2400" i="1" dirty="0">
                <a:solidFill>
                  <a:srgbClr val="333333"/>
                </a:solidFill>
                <a:latin typeface="Helvetica" panose="020B0604020202020204" pitchFamily="34" charset="0"/>
              </a:rPr>
              <a:t>every day</a:t>
            </a:r>
            <a:r>
              <a:rPr lang="en-US" altLang="en-US" sz="2400" dirty="0">
                <a:solidFill>
                  <a:srgbClr val="333333"/>
                </a:solidFill>
                <a:latin typeface="Helvetica" panose="020B0604020202020204" pitchFamily="34" charset="0"/>
              </a:rPr>
              <a:t>! In a year, approximately 15 billion pounds of garbage is dumped into the oceans.</a:t>
            </a:r>
          </a:p>
          <a:p>
            <a:pPr marL="0" lvl="0" indent="0" defTabSz="914400" eaLnBrk="0" fontAlgn="base" hangingPunct="0">
              <a:lnSpc>
                <a:spcPct val="100000"/>
              </a:lnSpc>
              <a:spcBef>
                <a:spcPct val="0"/>
              </a:spcBef>
              <a:spcAft>
                <a:spcPct val="0"/>
              </a:spcAft>
              <a:buFontTx/>
              <a:buChar char="•"/>
            </a:pPr>
            <a:r>
              <a:rPr lang="en-US" altLang="en-US" sz="2400" dirty="0">
                <a:solidFill>
                  <a:srgbClr val="333333"/>
                </a:solidFill>
                <a:latin typeface="Helvetica" panose="020B0604020202020204" pitchFamily="34" charset="0"/>
              </a:rPr>
              <a:t>The pollution produced by the emissions of one cruise ship in one day equals that of about 12,000 automobiles.</a:t>
            </a:r>
          </a:p>
          <a:p>
            <a:endParaRPr lang="en-US" dirty="0"/>
          </a:p>
        </p:txBody>
      </p:sp>
    </p:spTree>
    <p:extLst>
      <p:ext uri="{BB962C8B-B14F-4D97-AF65-F5344CB8AC3E}">
        <p14:creationId xmlns:p14="http://schemas.microsoft.com/office/powerpoint/2010/main" val="13998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F2D83EF2-C736-49D4-BCDA-137463BF79A4}"/>
              </a:ext>
            </a:extLst>
          </p:cNvPr>
          <p:cNvGraphicFramePr>
            <a:graphicFrameLocks noGrp="1"/>
          </p:cNvGraphicFramePr>
          <p:nvPr>
            <p:ph idx="1"/>
            <p:extLst>
              <p:ext uri="{D42A27DB-BD31-4B8C-83A1-F6EECF244321}">
                <p14:modId xmlns:p14="http://schemas.microsoft.com/office/powerpoint/2010/main" val="2725138992"/>
              </p:ext>
            </p:extLst>
          </p:nvPr>
        </p:nvGraphicFramePr>
        <p:xfrm>
          <a:off x="285303" y="382983"/>
          <a:ext cx="5148316" cy="4976042"/>
        </p:xfrm>
        <a:graphic>
          <a:graphicData uri="http://schemas.openxmlformats.org/drawingml/2006/table">
            <a:tbl>
              <a:tblPr/>
              <a:tblGrid>
                <a:gridCol w="2574158">
                  <a:extLst>
                    <a:ext uri="{9D8B030D-6E8A-4147-A177-3AD203B41FA5}">
                      <a16:colId xmlns:a16="http://schemas.microsoft.com/office/drawing/2014/main" xmlns="" val="2173865124"/>
                    </a:ext>
                  </a:extLst>
                </a:gridCol>
                <a:gridCol w="2574158">
                  <a:extLst>
                    <a:ext uri="{9D8B030D-6E8A-4147-A177-3AD203B41FA5}">
                      <a16:colId xmlns:a16="http://schemas.microsoft.com/office/drawing/2014/main" xmlns="" val="1725156792"/>
                    </a:ext>
                  </a:extLst>
                </a:gridCol>
              </a:tblGrid>
              <a:tr h="237218">
                <a:tc>
                  <a:txBody>
                    <a:bodyPr/>
                    <a:lstStyle/>
                    <a:p>
                      <a:pPr algn="l" fontAlgn="t"/>
                      <a:r>
                        <a:rPr lang="en-US" sz="1200">
                          <a:effectLst/>
                        </a:rPr>
                        <a:t>Paper towel</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2-4 weeks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1650857623"/>
                  </a:ext>
                </a:extLst>
              </a:tr>
              <a:tr h="230227">
                <a:tc>
                  <a:txBody>
                    <a:bodyPr/>
                    <a:lstStyle/>
                    <a:p>
                      <a:pPr algn="l" fontAlgn="t"/>
                      <a:r>
                        <a:rPr lang="en-US" sz="1200">
                          <a:effectLst/>
                        </a:rPr>
                        <a:t>Orange or banana peel</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tc>
                  <a:txBody>
                    <a:bodyPr/>
                    <a:lstStyle/>
                    <a:p>
                      <a:pPr algn="l" fontAlgn="t"/>
                      <a:r>
                        <a:rPr lang="en-US" sz="1200">
                          <a:effectLst/>
                        </a:rPr>
                        <a:t>2-5 weeks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extLst>
                  <a:ext uri="{0D108BD9-81ED-4DB2-BD59-A6C34878D82A}">
                    <a16:rowId xmlns:a16="http://schemas.microsoft.com/office/drawing/2014/main" xmlns="" val="1543491222"/>
                  </a:ext>
                </a:extLst>
              </a:tr>
              <a:tr h="0">
                <a:tc>
                  <a:txBody>
                    <a:bodyPr/>
                    <a:lstStyle/>
                    <a:p>
                      <a:pPr algn="l" fontAlgn="t"/>
                      <a:r>
                        <a:rPr lang="en-US" sz="1200">
                          <a:effectLst/>
                        </a:rPr>
                        <a:t>Newspaper</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6 weeks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3012816948"/>
                  </a:ext>
                </a:extLst>
              </a:tr>
              <a:tr h="237218">
                <a:tc>
                  <a:txBody>
                    <a:bodyPr/>
                    <a:lstStyle/>
                    <a:p>
                      <a:pPr algn="l" fontAlgn="t"/>
                      <a:r>
                        <a:rPr lang="en-US" sz="1200">
                          <a:effectLst/>
                        </a:rPr>
                        <a:t>Apple core</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tc>
                  <a:txBody>
                    <a:bodyPr/>
                    <a:lstStyle/>
                    <a:p>
                      <a:pPr algn="l" fontAlgn="t"/>
                      <a:r>
                        <a:rPr lang="en-US" sz="1200">
                          <a:effectLst/>
                        </a:rPr>
                        <a:t>2 months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extLst>
                  <a:ext uri="{0D108BD9-81ED-4DB2-BD59-A6C34878D82A}">
                    <a16:rowId xmlns:a16="http://schemas.microsoft.com/office/drawing/2014/main" xmlns="" val="2811796787"/>
                  </a:ext>
                </a:extLst>
              </a:tr>
              <a:tr h="237218">
                <a:tc>
                  <a:txBody>
                    <a:bodyPr/>
                    <a:lstStyle/>
                    <a:p>
                      <a:pPr algn="l" fontAlgn="t"/>
                      <a:r>
                        <a:rPr lang="en-US" sz="1200">
                          <a:effectLst/>
                        </a:rPr>
                        <a:t>Waxed milk carton</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3 months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3218950579"/>
                  </a:ext>
                </a:extLst>
              </a:tr>
              <a:tr h="237218">
                <a:tc>
                  <a:txBody>
                    <a:bodyPr/>
                    <a:lstStyle/>
                    <a:p>
                      <a:pPr algn="l" fontAlgn="t"/>
                      <a:r>
                        <a:rPr lang="en-US" sz="1200">
                          <a:effectLst/>
                        </a:rPr>
                        <a:t>Plywood</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tc>
                  <a:txBody>
                    <a:bodyPr/>
                    <a:lstStyle/>
                    <a:p>
                      <a:pPr algn="l" fontAlgn="t"/>
                      <a:r>
                        <a:rPr lang="en-US" sz="1200">
                          <a:effectLst/>
                        </a:rPr>
                        <a:t>1-3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extLst>
                  <a:ext uri="{0D108BD9-81ED-4DB2-BD59-A6C34878D82A}">
                    <a16:rowId xmlns:a16="http://schemas.microsoft.com/office/drawing/2014/main" xmlns="" val="1936267023"/>
                  </a:ext>
                </a:extLst>
              </a:tr>
              <a:tr h="237218">
                <a:tc>
                  <a:txBody>
                    <a:bodyPr/>
                    <a:lstStyle/>
                    <a:p>
                      <a:pPr algn="l" fontAlgn="t"/>
                      <a:r>
                        <a:rPr lang="en-US" sz="1200">
                          <a:effectLst/>
                        </a:rPr>
                        <a:t>Wool sock</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1-5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4104062838"/>
                  </a:ext>
                </a:extLst>
              </a:tr>
              <a:tr h="237218">
                <a:tc>
                  <a:txBody>
                    <a:bodyPr/>
                    <a:lstStyle/>
                    <a:p>
                      <a:pPr algn="l" fontAlgn="t"/>
                      <a:r>
                        <a:rPr lang="en-US" sz="1200">
                          <a:effectLst/>
                        </a:rPr>
                        <a:t>Cigarette filter</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tc>
                  <a:txBody>
                    <a:bodyPr/>
                    <a:lstStyle/>
                    <a:p>
                      <a:pPr algn="l" fontAlgn="t"/>
                      <a:r>
                        <a:rPr lang="en-US" sz="1200">
                          <a:effectLst/>
                        </a:rPr>
                        <a:t>1-50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extLst>
                  <a:ext uri="{0D108BD9-81ED-4DB2-BD59-A6C34878D82A}">
                    <a16:rowId xmlns:a16="http://schemas.microsoft.com/office/drawing/2014/main" xmlns="" val="291229850"/>
                  </a:ext>
                </a:extLst>
              </a:tr>
              <a:tr h="237218">
                <a:tc>
                  <a:txBody>
                    <a:bodyPr/>
                    <a:lstStyle/>
                    <a:p>
                      <a:pPr algn="l" fontAlgn="t"/>
                      <a:r>
                        <a:rPr lang="en-US" sz="1200">
                          <a:effectLst/>
                        </a:rPr>
                        <a:t>Plastic Bag</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(at least) 10-20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1902012756"/>
                  </a:ext>
                </a:extLst>
              </a:tr>
              <a:tr h="237218">
                <a:tc>
                  <a:txBody>
                    <a:bodyPr/>
                    <a:lstStyle/>
                    <a:p>
                      <a:pPr algn="l" fontAlgn="t"/>
                      <a:r>
                        <a:rPr lang="en-US" sz="1200">
                          <a:effectLst/>
                        </a:rPr>
                        <a:t>Plastic film canister</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tc>
                  <a:txBody>
                    <a:bodyPr/>
                    <a:lstStyle/>
                    <a:p>
                      <a:pPr algn="l" fontAlgn="t"/>
                      <a:r>
                        <a:rPr lang="en-US" sz="1200">
                          <a:effectLst/>
                        </a:rPr>
                        <a:t>20-30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extLst>
                  <a:ext uri="{0D108BD9-81ED-4DB2-BD59-A6C34878D82A}">
                    <a16:rowId xmlns:a16="http://schemas.microsoft.com/office/drawing/2014/main" xmlns="" val="2848830434"/>
                  </a:ext>
                </a:extLst>
              </a:tr>
              <a:tr h="237218">
                <a:tc>
                  <a:txBody>
                    <a:bodyPr/>
                    <a:lstStyle/>
                    <a:p>
                      <a:pPr algn="l" fontAlgn="t"/>
                      <a:r>
                        <a:rPr lang="en-US" sz="1200">
                          <a:effectLst/>
                        </a:rPr>
                        <a:t>Nylon Fabric</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30-40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2439116350"/>
                  </a:ext>
                </a:extLst>
              </a:tr>
              <a:tr h="237218">
                <a:tc>
                  <a:txBody>
                    <a:bodyPr/>
                    <a:lstStyle/>
                    <a:p>
                      <a:pPr algn="l" fontAlgn="t"/>
                      <a:r>
                        <a:rPr lang="en-US" sz="1200">
                          <a:effectLst/>
                        </a:rPr>
                        <a:t>Leather</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tc>
                  <a:txBody>
                    <a:bodyPr/>
                    <a:lstStyle/>
                    <a:p>
                      <a:pPr algn="l" fontAlgn="t"/>
                      <a:r>
                        <a:rPr lang="en-US" sz="1200">
                          <a:effectLst/>
                        </a:rPr>
                        <a:t>50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extLst>
                  <a:ext uri="{0D108BD9-81ED-4DB2-BD59-A6C34878D82A}">
                    <a16:rowId xmlns:a16="http://schemas.microsoft.com/office/drawing/2014/main" xmlns="" val="1381856235"/>
                  </a:ext>
                </a:extLst>
              </a:tr>
              <a:tr h="237218">
                <a:tc>
                  <a:txBody>
                    <a:bodyPr/>
                    <a:lstStyle/>
                    <a:p>
                      <a:pPr algn="l" fontAlgn="t"/>
                      <a:r>
                        <a:rPr lang="en-US" sz="1200">
                          <a:effectLst/>
                        </a:rPr>
                        <a:t>Tin can</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50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536627313"/>
                  </a:ext>
                </a:extLst>
              </a:tr>
              <a:tr h="237218">
                <a:tc>
                  <a:txBody>
                    <a:bodyPr/>
                    <a:lstStyle/>
                    <a:p>
                      <a:pPr algn="l" fontAlgn="t"/>
                      <a:r>
                        <a:rPr lang="en-US" sz="1200">
                          <a:effectLst/>
                        </a:rPr>
                        <a:t>Foamed plastic cup</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tc>
                  <a:txBody>
                    <a:bodyPr/>
                    <a:lstStyle/>
                    <a:p>
                      <a:pPr algn="l" fontAlgn="t"/>
                      <a:r>
                        <a:rPr lang="en-US" sz="1200">
                          <a:effectLst/>
                        </a:rPr>
                        <a:t>50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extLst>
                  <a:ext uri="{0D108BD9-81ED-4DB2-BD59-A6C34878D82A}">
                    <a16:rowId xmlns:a16="http://schemas.microsoft.com/office/drawing/2014/main" xmlns="" val="1638678292"/>
                  </a:ext>
                </a:extLst>
              </a:tr>
              <a:tr h="237218">
                <a:tc>
                  <a:txBody>
                    <a:bodyPr/>
                    <a:lstStyle/>
                    <a:p>
                      <a:pPr algn="l" fontAlgn="t"/>
                      <a:r>
                        <a:rPr lang="en-US" sz="1200">
                          <a:effectLst/>
                        </a:rPr>
                        <a:t>Rubber boat sole</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50-80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3024785555"/>
                  </a:ext>
                </a:extLst>
              </a:tr>
              <a:tr h="237218">
                <a:tc>
                  <a:txBody>
                    <a:bodyPr/>
                    <a:lstStyle/>
                    <a:p>
                      <a:pPr algn="l" fontAlgn="t"/>
                      <a:r>
                        <a:rPr lang="en-US" sz="1200">
                          <a:effectLst/>
                        </a:rPr>
                        <a:t>Foamed plastic buoy</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tc>
                  <a:txBody>
                    <a:bodyPr/>
                    <a:lstStyle/>
                    <a:p>
                      <a:pPr algn="l" fontAlgn="t"/>
                      <a:r>
                        <a:rPr lang="en-US" sz="1200">
                          <a:effectLst/>
                        </a:rPr>
                        <a:t>80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extLst>
                  <a:ext uri="{0D108BD9-81ED-4DB2-BD59-A6C34878D82A}">
                    <a16:rowId xmlns:a16="http://schemas.microsoft.com/office/drawing/2014/main" xmlns="" val="1012064452"/>
                  </a:ext>
                </a:extLst>
              </a:tr>
              <a:tr h="237218">
                <a:tc>
                  <a:txBody>
                    <a:bodyPr/>
                    <a:lstStyle/>
                    <a:p>
                      <a:pPr algn="l" fontAlgn="t"/>
                      <a:r>
                        <a:rPr lang="en-US" sz="1200">
                          <a:effectLst/>
                        </a:rPr>
                        <a:t>Aluminum can</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80-200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3835757520"/>
                  </a:ext>
                </a:extLst>
              </a:tr>
              <a:tr h="237218">
                <a:tc>
                  <a:txBody>
                    <a:bodyPr/>
                    <a:lstStyle/>
                    <a:p>
                      <a:pPr algn="l" fontAlgn="t"/>
                      <a:r>
                        <a:rPr lang="en-US" sz="1200">
                          <a:effectLst/>
                        </a:rPr>
                        <a:t>Disposable diapers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tc>
                  <a:txBody>
                    <a:bodyPr/>
                    <a:lstStyle/>
                    <a:p>
                      <a:pPr algn="l" fontAlgn="t"/>
                      <a:r>
                        <a:rPr lang="en-US" sz="1200">
                          <a:effectLst/>
                        </a:rPr>
                        <a:t>450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extLst>
                  <a:ext uri="{0D108BD9-81ED-4DB2-BD59-A6C34878D82A}">
                    <a16:rowId xmlns:a16="http://schemas.microsoft.com/office/drawing/2014/main" xmlns="" val="1677479079"/>
                  </a:ext>
                </a:extLst>
              </a:tr>
              <a:tr h="237218">
                <a:tc>
                  <a:txBody>
                    <a:bodyPr/>
                    <a:lstStyle/>
                    <a:p>
                      <a:pPr algn="l" fontAlgn="t"/>
                      <a:r>
                        <a:rPr lang="en-US" sz="1200">
                          <a:effectLst/>
                        </a:rPr>
                        <a:t>Plastic beverage bottles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450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1421542353"/>
                  </a:ext>
                </a:extLst>
              </a:tr>
              <a:tr h="237218">
                <a:tc>
                  <a:txBody>
                    <a:bodyPr/>
                    <a:lstStyle/>
                    <a:p>
                      <a:pPr algn="l" fontAlgn="t"/>
                      <a:r>
                        <a:rPr lang="en-US" sz="1200">
                          <a:effectLst/>
                        </a:rPr>
                        <a:t>Monofilament fishing line</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tc>
                  <a:txBody>
                    <a:bodyPr/>
                    <a:lstStyle/>
                    <a:p>
                      <a:pPr algn="l" fontAlgn="t"/>
                      <a:r>
                        <a:rPr lang="en-US" sz="1200">
                          <a:effectLst/>
                        </a:rPr>
                        <a:t>600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EEEEEE"/>
                    </a:solidFill>
                  </a:tcPr>
                </a:tc>
                <a:extLst>
                  <a:ext uri="{0D108BD9-81ED-4DB2-BD59-A6C34878D82A}">
                    <a16:rowId xmlns:a16="http://schemas.microsoft.com/office/drawing/2014/main" xmlns="" val="828667886"/>
                  </a:ext>
                </a:extLst>
              </a:tr>
              <a:tr h="237218">
                <a:tc>
                  <a:txBody>
                    <a:bodyPr/>
                    <a:lstStyle/>
                    <a:p>
                      <a:pPr algn="l" fontAlgn="t"/>
                      <a:r>
                        <a:rPr lang="en-US" sz="1200">
                          <a:effectLst/>
                        </a:rPr>
                        <a:t>Glass Bottle</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algn="l" fontAlgn="t"/>
                      <a:r>
                        <a:rPr lang="en-US" sz="1200">
                          <a:effectLst/>
                        </a:rPr>
                        <a:t>1,000,000 years</a:t>
                      </a:r>
                    </a:p>
                  </a:txBody>
                  <a:tcPr marL="25785" marR="25785" marT="25785" marB="25785">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xmlns="" val="83882000"/>
                  </a:ext>
                </a:extLst>
              </a:tr>
            </a:tbl>
          </a:graphicData>
        </a:graphic>
      </p:graphicFrame>
      <p:sp>
        <p:nvSpPr>
          <p:cNvPr id="5" name="Rectangle 1">
            <a:extLst>
              <a:ext uri="{FF2B5EF4-FFF2-40B4-BE49-F238E27FC236}">
                <a16:creationId xmlns:a16="http://schemas.microsoft.com/office/drawing/2014/main" xmlns="" id="{4B4887B2-CED5-48C1-A25F-660E106F0A80}"/>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08521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365127"/>
            <a:ext cx="8509000" cy="351566"/>
          </a:xfrm>
        </p:spPr>
        <p:txBody>
          <a:bodyPr>
            <a:noAutofit/>
          </a:bodyPr>
          <a:lstStyle/>
          <a:p>
            <a:pPr algn="ctr"/>
            <a:r>
              <a:rPr lang="en-US" sz="3200" dirty="0"/>
              <a:t>Areas of Needed Research</a:t>
            </a:r>
          </a:p>
        </p:txBody>
      </p:sp>
      <p:sp>
        <p:nvSpPr>
          <p:cNvPr id="3" name="Content Placeholder 2"/>
          <p:cNvSpPr>
            <a:spLocks noGrp="1"/>
          </p:cNvSpPr>
          <p:nvPr>
            <p:ph idx="1"/>
          </p:nvPr>
        </p:nvSpPr>
        <p:spPr>
          <a:xfrm>
            <a:off x="211667" y="897467"/>
            <a:ext cx="8669866" cy="5410200"/>
          </a:xfrm>
        </p:spPr>
        <p:txBody>
          <a:bodyPr>
            <a:noAutofit/>
          </a:bodyPr>
          <a:lstStyle/>
          <a:p>
            <a:r>
              <a:rPr lang="en-US" sz="1700" dirty="0"/>
              <a:t>Assess </a:t>
            </a:r>
            <a:r>
              <a:rPr lang="en-US" sz="1700" dirty="0" err="1"/>
              <a:t>microplastics</a:t>
            </a:r>
            <a:r>
              <a:rPr lang="en-US" sz="1700" dirty="0"/>
              <a:t>’ impact on ecological systems and food safety and improve understanding of potential toxicological mechanisms and public health effects.</a:t>
            </a:r>
          </a:p>
          <a:p>
            <a:r>
              <a:rPr lang="en-US" sz="1700" dirty="0"/>
              <a:t>Identify, if possible, lower risk species, production methods, or regions, and interactions of </a:t>
            </a:r>
            <a:r>
              <a:rPr lang="en-US" sz="1700" dirty="0" err="1"/>
              <a:t>microplastics</a:t>
            </a:r>
            <a:r>
              <a:rPr lang="en-US" sz="1700" dirty="0"/>
              <a:t> with nutrients and various seafood processing and cooking methods, </a:t>
            </a:r>
            <a:r>
              <a:rPr lang="en-US" sz="1700" dirty="0" smtClean="0"/>
              <a:t>to </a:t>
            </a:r>
            <a:r>
              <a:rPr lang="en-US" sz="1700" dirty="0"/>
              <a:t>promote adjustments rather than consumer avoidance of seafood.</a:t>
            </a:r>
          </a:p>
          <a:p>
            <a:r>
              <a:rPr lang="en-US" sz="1700" dirty="0"/>
              <a:t>Standardize data collection methods for </a:t>
            </a:r>
            <a:r>
              <a:rPr lang="en-US" sz="1700" dirty="0" err="1"/>
              <a:t>microplastic</a:t>
            </a:r>
            <a:r>
              <a:rPr lang="en-US" sz="1700" dirty="0"/>
              <a:t> occurrence in the environment and food </a:t>
            </a:r>
            <a:r>
              <a:rPr lang="en-US" sz="1700" dirty="0" smtClean="0"/>
              <a:t>stuffs</a:t>
            </a:r>
          </a:p>
          <a:p>
            <a:r>
              <a:rPr lang="en-US" sz="1700" dirty="0" smtClean="0"/>
              <a:t>Assess exposure risk for </a:t>
            </a:r>
            <a:r>
              <a:rPr lang="en-US" sz="1700" dirty="0"/>
              <a:t>dietary intake.</a:t>
            </a:r>
          </a:p>
          <a:p>
            <a:r>
              <a:rPr lang="en-US" sz="1700" dirty="0" smtClean="0"/>
              <a:t>Measure how plastics are absorbed by different animal tissues.</a:t>
            </a:r>
          </a:p>
          <a:p>
            <a:r>
              <a:rPr lang="en-US" sz="1700" dirty="0" smtClean="0"/>
              <a:t>Plant absorption?</a:t>
            </a:r>
            <a:endParaRPr lang="en-US" sz="1700" dirty="0"/>
          </a:p>
          <a:p>
            <a:r>
              <a:rPr lang="en-US" sz="1700" dirty="0"/>
              <a:t>Collect data on presence, </a:t>
            </a:r>
            <a:r>
              <a:rPr lang="en-US" sz="1700" dirty="0" smtClean="0"/>
              <a:t>identity, </a:t>
            </a:r>
            <a:r>
              <a:rPr lang="en-US" sz="1700" dirty="0"/>
              <a:t>and quantity of degraded plastic in </a:t>
            </a:r>
            <a:r>
              <a:rPr lang="en-US" sz="1700" dirty="0" smtClean="0"/>
              <a:t>food.</a:t>
            </a:r>
          </a:p>
          <a:p>
            <a:r>
              <a:rPr lang="en-US" sz="1700" dirty="0" smtClean="0"/>
              <a:t>Observe the </a:t>
            </a:r>
            <a:r>
              <a:rPr lang="en-US" sz="1700" dirty="0"/>
              <a:t>translocation of </a:t>
            </a:r>
            <a:r>
              <a:rPr lang="en-US" sz="1700" dirty="0" err="1"/>
              <a:t>microplastics</a:t>
            </a:r>
            <a:r>
              <a:rPr lang="en-US" sz="1700" dirty="0"/>
              <a:t> </a:t>
            </a:r>
            <a:r>
              <a:rPr lang="en-US" sz="1700" dirty="0" smtClean="0"/>
              <a:t>through aquatic </a:t>
            </a:r>
            <a:r>
              <a:rPr lang="en-US" sz="1700" dirty="0"/>
              <a:t>food </a:t>
            </a:r>
            <a:r>
              <a:rPr lang="en-US" sz="1700" dirty="0" smtClean="0"/>
              <a:t>and </a:t>
            </a:r>
            <a:r>
              <a:rPr lang="en-US" sz="1700" dirty="0"/>
              <a:t>human food </a:t>
            </a:r>
            <a:r>
              <a:rPr lang="en-US" sz="1700" dirty="0" smtClean="0"/>
              <a:t>system.</a:t>
            </a:r>
            <a:endParaRPr lang="en-US" sz="1700" dirty="0"/>
          </a:p>
          <a:p>
            <a:r>
              <a:rPr lang="en-US" sz="1700" dirty="0" smtClean="0"/>
              <a:t>Collect </a:t>
            </a:r>
            <a:r>
              <a:rPr lang="en-US" sz="1700" dirty="0"/>
              <a:t>toxicity exposure data evaluating mixtures of various additives/monomers.</a:t>
            </a:r>
          </a:p>
          <a:p>
            <a:r>
              <a:rPr lang="en-US" sz="1700" dirty="0"/>
              <a:t>Collect toxicological data on the most common polymers and their relative contributions to </a:t>
            </a:r>
            <a:r>
              <a:rPr lang="en-US" sz="1700" dirty="0" err="1"/>
              <a:t>microplastic</a:t>
            </a:r>
            <a:r>
              <a:rPr lang="en-US" sz="1700" dirty="0"/>
              <a:t> contamination.</a:t>
            </a:r>
          </a:p>
          <a:p>
            <a:r>
              <a:rPr lang="en-US" sz="1700" dirty="0"/>
              <a:t>Develop specific biomonitoring processes and body burden measurements for additives and monomers.</a:t>
            </a:r>
          </a:p>
          <a:p>
            <a:r>
              <a:rPr lang="en-US" sz="1700" dirty="0"/>
              <a:t>Research </a:t>
            </a:r>
            <a:r>
              <a:rPr lang="en-US" sz="1700" dirty="0" err="1" smtClean="0"/>
              <a:t>toxicokinetics</a:t>
            </a:r>
            <a:r>
              <a:rPr lang="en-US" sz="1700" dirty="0" smtClean="0"/>
              <a:t> </a:t>
            </a:r>
            <a:r>
              <a:rPr lang="en-US" sz="1700" dirty="0"/>
              <a:t>and toxicity of micro- and </a:t>
            </a:r>
            <a:r>
              <a:rPr lang="en-US" sz="1700" dirty="0" err="1"/>
              <a:t>nanoplastics</a:t>
            </a:r>
            <a:r>
              <a:rPr lang="en-US" sz="1700" dirty="0"/>
              <a:t> and their associated chemical compounds, to determine local gastrointestinal (GI) tract effects in animals and humans.</a:t>
            </a:r>
          </a:p>
          <a:p>
            <a:pPr marL="0" indent="0">
              <a:buNone/>
            </a:pPr>
            <a:endParaRPr lang="en-US" sz="1800" dirty="0"/>
          </a:p>
        </p:txBody>
      </p:sp>
    </p:spTree>
    <p:extLst>
      <p:ext uri="{BB962C8B-B14F-4D97-AF65-F5344CB8AC3E}">
        <p14:creationId xmlns:p14="http://schemas.microsoft.com/office/powerpoint/2010/main" val="17075242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70C1444E-EDE4-40CA-AEE6-6B1989713E31}"/>
              </a:ext>
            </a:extLst>
          </p:cNvPr>
          <p:cNvSpPr>
            <a:spLocks noGrp="1"/>
          </p:cNvSpPr>
          <p:nvPr>
            <p:ph idx="1"/>
          </p:nvPr>
        </p:nvSpPr>
        <p:spPr>
          <a:xfrm>
            <a:off x="533399" y="1936920"/>
            <a:ext cx="8204201" cy="4063829"/>
          </a:xfrm>
          <a:noFill/>
        </p:spPr>
        <p:txBody>
          <a:bodyPr vert="horz" lIns="91440" tIns="45720" rIns="91440" bIns="45720" rtlCol="0" anchor="t">
            <a:normAutofit fontScale="92500" lnSpcReduction="20000"/>
          </a:bodyPr>
          <a:lstStyle/>
          <a:p>
            <a:r>
              <a:rPr lang="en-US" sz="2400" dirty="0" smtClean="0"/>
              <a:t>Every hour - Americans </a:t>
            </a:r>
            <a:r>
              <a:rPr lang="en-US" sz="2400" dirty="0"/>
              <a:t>use 2,500,000 plastic </a:t>
            </a:r>
            <a:r>
              <a:rPr lang="en-US" sz="2400" dirty="0" smtClean="0"/>
              <a:t>bottles, which is the most prolifically produced </a:t>
            </a:r>
            <a:r>
              <a:rPr lang="en-US" sz="2400" i="1" dirty="0" smtClean="0"/>
              <a:t>consumer</a:t>
            </a:r>
            <a:r>
              <a:rPr lang="en-US" sz="2400" dirty="0" smtClean="0"/>
              <a:t> good.  Only </a:t>
            </a:r>
            <a:r>
              <a:rPr lang="en-US" sz="2400" dirty="0"/>
              <a:t>14% of are </a:t>
            </a:r>
            <a:r>
              <a:rPr lang="en-US" sz="2400" dirty="0" smtClean="0"/>
              <a:t>recycled.</a:t>
            </a:r>
            <a:endParaRPr lang="en-US" sz="2400" dirty="0"/>
          </a:p>
          <a:p>
            <a:r>
              <a:rPr lang="en-US" sz="2400" dirty="0" smtClean="0"/>
              <a:t>In a week </a:t>
            </a:r>
            <a:r>
              <a:rPr lang="en-US" sz="2400" dirty="0"/>
              <a:t>- 10 billion plastic bags used </a:t>
            </a:r>
            <a:r>
              <a:rPr lang="en-US" sz="2400" dirty="0" smtClean="0"/>
              <a:t>worldwide.  The </a:t>
            </a:r>
            <a:r>
              <a:rPr lang="en-US" sz="2400" dirty="0"/>
              <a:t>average American family takes home almost 1,500 bags a year</a:t>
            </a:r>
            <a:r>
              <a:rPr lang="en-US" sz="2400" dirty="0" smtClean="0"/>
              <a:t>.</a:t>
            </a:r>
            <a:r>
              <a:rPr lang="en-US" sz="2400" dirty="0"/>
              <a:t> </a:t>
            </a:r>
            <a:endParaRPr lang="en-US" sz="2400" dirty="0">
              <a:cs typeface="Calibri"/>
            </a:endParaRPr>
          </a:p>
          <a:p>
            <a:r>
              <a:rPr lang="en-US" sz="2400" dirty="0" smtClean="0"/>
              <a:t>In a lifetime – the average </a:t>
            </a:r>
            <a:r>
              <a:rPr lang="en-US" sz="2400" dirty="0"/>
              <a:t>American will personally throw away 600 times his/her bodyweight of plastic. </a:t>
            </a:r>
            <a:endParaRPr lang="en-US" sz="2400" dirty="0" smtClean="0"/>
          </a:p>
          <a:p>
            <a:r>
              <a:rPr lang="en-US" sz="2400" dirty="0" smtClean="0"/>
              <a:t>Exfoliating washes </a:t>
            </a:r>
            <a:r>
              <a:rPr lang="en-US" sz="2400" dirty="0"/>
              <a:t>and toothpaste contained </a:t>
            </a:r>
            <a:r>
              <a:rPr lang="en-US" sz="2400" dirty="0" smtClean="0"/>
              <a:t>polyethylene </a:t>
            </a:r>
            <a:r>
              <a:rPr lang="en-US" sz="2400" dirty="0" err="1" smtClean="0"/>
              <a:t>microbeads</a:t>
            </a:r>
            <a:r>
              <a:rPr lang="en-US" sz="2400" dirty="0" smtClean="0"/>
              <a:t>. </a:t>
            </a:r>
            <a:r>
              <a:rPr lang="en-US" sz="2400" dirty="0" err="1" smtClean="0"/>
              <a:t>Microbeads</a:t>
            </a:r>
            <a:r>
              <a:rPr lang="en-US" sz="2400" dirty="0" smtClean="0"/>
              <a:t> were outlawed for sales as of 7/2018, and producers had </a:t>
            </a:r>
            <a:r>
              <a:rPr lang="en-US" sz="2400" dirty="0" smtClean="0">
                <a:highlight>
                  <a:srgbClr val="FFFF00"/>
                </a:highlight>
              </a:rPr>
              <a:t>until 7/2019 </a:t>
            </a:r>
            <a:r>
              <a:rPr lang="en-US" sz="2400" dirty="0">
                <a:highlight>
                  <a:srgbClr val="FFFF00"/>
                </a:highlight>
              </a:rPr>
              <a:t>for </a:t>
            </a:r>
            <a:r>
              <a:rPr lang="en-US" sz="2400" dirty="0"/>
              <a:t>time for safety </a:t>
            </a:r>
            <a:r>
              <a:rPr lang="en-US" sz="2400" dirty="0" smtClean="0"/>
              <a:t>testing </a:t>
            </a:r>
            <a:r>
              <a:rPr lang="en-US" sz="2400" dirty="0" smtClean="0">
                <a:highlight>
                  <a:srgbClr val="FFFF00"/>
                </a:highlight>
              </a:rPr>
              <a:t>of products </a:t>
            </a:r>
            <a:r>
              <a:rPr lang="en-US" sz="2400" dirty="0">
                <a:highlight>
                  <a:srgbClr val="FFFF00"/>
                </a:highlight>
              </a:rPr>
              <a:t>that </a:t>
            </a:r>
            <a:r>
              <a:rPr lang="en-US" sz="2400" dirty="0" smtClean="0">
                <a:highlight>
                  <a:srgbClr val="FFFF00"/>
                </a:highlight>
              </a:rPr>
              <a:t>were both </a:t>
            </a:r>
            <a:r>
              <a:rPr lang="en-US" sz="2400" dirty="0">
                <a:highlight>
                  <a:srgbClr val="FFFF00"/>
                </a:highlight>
              </a:rPr>
              <a:t>cosmetics and non-prescription </a:t>
            </a:r>
            <a:r>
              <a:rPr lang="en-US" sz="2400" dirty="0" smtClean="0">
                <a:highlight>
                  <a:srgbClr val="FFFF00"/>
                </a:highlight>
              </a:rPr>
              <a:t>drugs</a:t>
            </a:r>
            <a:r>
              <a:rPr lang="en-US" sz="2400" dirty="0" smtClean="0"/>
              <a:t>.  Plastics and other toxic chemicals continue to to be sold in detergent (</a:t>
            </a:r>
            <a:r>
              <a:rPr lang="en-US" sz="2200" dirty="0" err="1" smtClean="0"/>
              <a:t>polyethylene,polycarboxylates</a:t>
            </a:r>
            <a:r>
              <a:rPr lang="en-US" sz="2200" dirty="0" smtClean="0"/>
              <a:t>, </a:t>
            </a:r>
            <a:r>
              <a:rPr lang="en-US" sz="2200" dirty="0" err="1" smtClean="0"/>
              <a:t>quaternium</a:t>
            </a:r>
            <a:r>
              <a:rPr lang="en-US" sz="2200" dirty="0" smtClean="0"/>
              <a:t> 15, xylene </a:t>
            </a:r>
            <a:r>
              <a:rPr lang="en-US" sz="2200" dirty="0" err="1" smtClean="0"/>
              <a:t>sulfonate</a:t>
            </a:r>
            <a:r>
              <a:rPr lang="en-US" sz="2400" dirty="0"/>
              <a:t>)</a:t>
            </a:r>
            <a:r>
              <a:rPr lang="en-US" sz="2400" dirty="0" smtClean="0"/>
              <a:t>.  </a:t>
            </a:r>
            <a:r>
              <a:rPr lang="en-US" sz="2400" b="1" dirty="0" smtClean="0">
                <a:solidFill>
                  <a:srgbClr val="12265A"/>
                </a:solidFill>
              </a:rPr>
              <a:t>You must read labels</a:t>
            </a:r>
            <a:r>
              <a:rPr lang="en-US" sz="2400" dirty="0" smtClean="0"/>
              <a:t>.</a:t>
            </a:r>
            <a:endParaRPr lang="en-US" sz="2400" dirty="0">
              <a:cs typeface="Calibri"/>
            </a:endParaRPr>
          </a:p>
          <a:p>
            <a:r>
              <a:rPr lang="en-US" sz="2400" dirty="0"/>
              <a:t>93% of Americans test positive for the presence of BPA in their </a:t>
            </a:r>
            <a:r>
              <a:rPr lang="en-US" sz="2400" dirty="0" smtClean="0"/>
              <a:t>bodies </a:t>
            </a:r>
            <a:r>
              <a:rPr lang="en-US" sz="1700" dirty="0" smtClean="0"/>
              <a:t>(CDC study from 2003-2004)</a:t>
            </a:r>
            <a:r>
              <a:rPr lang="en-US" sz="2400" dirty="0" smtClean="0"/>
              <a:t>.</a:t>
            </a:r>
            <a:endParaRPr lang="en-US" dirty="0"/>
          </a:p>
        </p:txBody>
      </p:sp>
      <p:sp>
        <p:nvSpPr>
          <p:cNvPr id="8" name="TextBox 7">
            <a:extLst>
              <a:ext uri="{FF2B5EF4-FFF2-40B4-BE49-F238E27FC236}">
                <a16:creationId xmlns:a16="http://schemas.microsoft.com/office/drawing/2014/main" xmlns="" id="{A9009EA4-8E58-4E9B-B4DB-BC301B3DFE1D}"/>
              </a:ext>
            </a:extLst>
          </p:cNvPr>
          <p:cNvSpPr txBox="1"/>
          <p:nvPr/>
        </p:nvSpPr>
        <p:spPr>
          <a:xfrm>
            <a:off x="491870" y="5937303"/>
            <a:ext cx="7902162" cy="369332"/>
          </a:xfrm>
          <a:prstGeom prst="rect">
            <a:avLst/>
          </a:prstGeom>
          <a:noFill/>
        </p:spPr>
        <p:txBody>
          <a:bodyPr wrap="square" rtlCol="0">
            <a:spAutoFit/>
          </a:bodyPr>
          <a:lstStyle/>
          <a:p>
            <a:r>
              <a:rPr lang="en-US" dirty="0"/>
              <a:t>Sourced from the University of </a:t>
            </a:r>
            <a:r>
              <a:rPr lang="en-US" dirty="0" smtClean="0"/>
              <a:t>Tennessee, Dept. of Forestry, Wildlife and Fisheries</a:t>
            </a:r>
            <a:endParaRPr lang="en-US" dirty="0"/>
          </a:p>
        </p:txBody>
      </p:sp>
      <p:sp>
        <p:nvSpPr>
          <p:cNvPr id="2" name="TextBox 1"/>
          <p:cNvSpPr txBox="1"/>
          <p:nvPr/>
        </p:nvSpPr>
        <p:spPr>
          <a:xfrm>
            <a:off x="1631367" y="319616"/>
            <a:ext cx="5819816" cy="1523494"/>
          </a:xfrm>
          <a:prstGeom prst="rect">
            <a:avLst/>
          </a:prstGeom>
          <a:solidFill>
            <a:srgbClr val="FFE699"/>
          </a:solidFill>
        </p:spPr>
        <p:txBody>
          <a:bodyPr wrap="none" rtlCol="0">
            <a:spAutoFit/>
          </a:bodyPr>
          <a:lstStyle/>
          <a:p>
            <a:pPr algn="ctr">
              <a:spcAft>
                <a:spcPts val="600"/>
              </a:spcAft>
            </a:pPr>
            <a:r>
              <a:rPr lang="en-US" sz="3400" dirty="0" smtClean="0">
                <a:solidFill>
                  <a:srgbClr val="1E407C"/>
                </a:solidFill>
                <a:effectLst>
                  <a:outerShdw blurRad="50800" dist="38100" dir="2700000" algn="tl" rotWithShape="0">
                    <a:srgbClr val="000000">
                      <a:alpha val="43000"/>
                    </a:srgbClr>
                  </a:outerShdw>
                </a:effectLst>
              </a:rPr>
              <a:t>The Clock Is Ticking</a:t>
            </a:r>
          </a:p>
          <a:p>
            <a:pPr algn="ctr"/>
            <a:r>
              <a:rPr lang="en-US" sz="1900" dirty="0" smtClean="0"/>
              <a:t>“</a:t>
            </a:r>
            <a:r>
              <a:rPr lang="en-US" sz="1900" b="1" dirty="0" smtClean="0"/>
              <a:t>Why do you [work] like you’re running out of time?…</a:t>
            </a:r>
          </a:p>
          <a:p>
            <a:pPr algn="ctr"/>
            <a:r>
              <a:rPr lang="en-US" sz="1900" b="1" dirty="0" smtClean="0"/>
              <a:t> Do you support this [earth]? Of course. Then defend it</a:t>
            </a:r>
            <a:r>
              <a:rPr lang="en-US" sz="1900" dirty="0" smtClean="0"/>
              <a:t>”</a:t>
            </a:r>
          </a:p>
          <a:p>
            <a:pPr algn="ctr"/>
            <a:r>
              <a:rPr lang="en-US" sz="1600" dirty="0" smtClean="0"/>
              <a:t>(A. Burr and A. Hamilton in </a:t>
            </a:r>
            <a:r>
              <a:rPr lang="en-US" sz="1600" u="sng" dirty="0" smtClean="0"/>
              <a:t>Hamilton</a:t>
            </a:r>
            <a:r>
              <a:rPr lang="en-US" sz="1600" dirty="0" smtClean="0"/>
              <a:t>, by L-M Miranda)</a:t>
            </a:r>
            <a:endParaRPr lang="en-US" sz="1600" dirty="0"/>
          </a:p>
        </p:txBody>
      </p:sp>
    </p:spTree>
    <p:extLst>
      <p:ext uri="{BB962C8B-B14F-4D97-AF65-F5344CB8AC3E}">
        <p14:creationId xmlns:p14="http://schemas.microsoft.com/office/powerpoint/2010/main" val="17534378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F068AD4-DF0C-4852-A8E5-848A9979AF67}"/>
              </a:ext>
            </a:extLst>
          </p:cNvPr>
          <p:cNvSpPr>
            <a:spLocks noGrp="1"/>
          </p:cNvSpPr>
          <p:nvPr>
            <p:ph type="ctrTitle"/>
          </p:nvPr>
        </p:nvSpPr>
        <p:spPr>
          <a:xfrm>
            <a:off x="3217335" y="3386666"/>
            <a:ext cx="2730500" cy="1333500"/>
          </a:xfrm>
        </p:spPr>
        <p:txBody>
          <a:bodyPr vert="horz" lIns="91440" tIns="45720" rIns="91440" bIns="45720" rtlCol="0" anchor="ctr">
            <a:noAutofit/>
          </a:bodyPr>
          <a:lstStyle/>
          <a:p>
            <a:pPr algn="ctr" defTabSz="914400">
              <a:lnSpc>
                <a:spcPct val="90000"/>
              </a:lnSpc>
            </a:pPr>
            <a:r>
              <a:rPr lang="en-US" sz="3000" dirty="0">
                <a:solidFill>
                  <a:srgbClr val="172F68"/>
                </a:solidFill>
                <a:latin typeface="Apple Symbols"/>
                <a:cs typeface="Apple Symbols"/>
              </a:rPr>
              <a:t>Sixty years later, this is the reality no one anticipated. </a:t>
            </a: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7680" y="4968240"/>
            <a:ext cx="184666"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xmlns="" id="{5D996ACB-F799-4E5C-8928-6DE10995D2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9584" y="0"/>
            <a:ext cx="4351156" cy="3024146"/>
          </a:xfrm>
          <a:prstGeom prst="rect">
            <a:avLst/>
          </a:prstGeom>
        </p:spPr>
      </p:pic>
      <p:pic>
        <p:nvPicPr>
          <p:cNvPr id="11" name="Content Placeholder 1" descr="Screen Shot 2019-06-13 at 2.09.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 y="2"/>
            <a:ext cx="4699000" cy="3032020"/>
          </a:xfrm>
          <a:prstGeom prst="rect">
            <a:avLst/>
          </a:prstGeom>
        </p:spPr>
      </p:pic>
      <p:sp>
        <p:nvSpPr>
          <p:cNvPr id="15" name="TextBox 14">
            <a:extLst>
              <a:ext uri="{FF2B5EF4-FFF2-40B4-BE49-F238E27FC236}">
                <a16:creationId xmlns:a16="http://schemas.microsoft.com/office/drawing/2014/main" xmlns="" id="{2E830A21-E109-4463-9409-E05205872E9C}"/>
              </a:ext>
            </a:extLst>
          </p:cNvPr>
          <p:cNvSpPr txBox="1"/>
          <p:nvPr/>
        </p:nvSpPr>
        <p:spPr>
          <a:xfrm>
            <a:off x="5126619" y="447514"/>
            <a:ext cx="1722914" cy="461665"/>
          </a:xfrm>
          <a:prstGeom prst="rect">
            <a:avLst/>
          </a:prstGeom>
          <a:noFill/>
        </p:spPr>
        <p:txBody>
          <a:bodyPr wrap="square" rtlCol="0">
            <a:spAutoFit/>
          </a:bodyPr>
          <a:lstStyle/>
          <a:p>
            <a:r>
              <a:rPr lang="en-US" sz="1200" dirty="0" smtClean="0">
                <a:solidFill>
                  <a:schemeClr val="bg1"/>
                </a:solidFill>
              </a:rPr>
              <a:t>Pocono Creek, PA, March 2018</a:t>
            </a:r>
            <a:endParaRPr lang="en-US" sz="1200" dirty="0">
              <a:solidFill>
                <a:schemeClr val="bg1"/>
              </a:solidFill>
            </a:endParaRPr>
          </a:p>
        </p:txBody>
      </p:sp>
      <p:pic>
        <p:nvPicPr>
          <p:cNvPr id="4" name="Picture 3" descr="IMG_219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30388" y="3298473"/>
            <a:ext cx="4035776" cy="3174999"/>
          </a:xfrm>
          <a:prstGeom prst="rect">
            <a:avLst/>
          </a:prstGeom>
        </p:spPr>
      </p:pic>
      <p:sp>
        <p:nvSpPr>
          <p:cNvPr id="67" name="Oval 66"/>
          <p:cNvSpPr/>
          <p:nvPr/>
        </p:nvSpPr>
        <p:spPr>
          <a:xfrm>
            <a:off x="8153400" y="654473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6" name="Group 5"/>
          <p:cNvGrpSpPr/>
          <p:nvPr/>
        </p:nvGrpSpPr>
        <p:grpSpPr>
          <a:xfrm>
            <a:off x="6021917" y="2889251"/>
            <a:ext cx="3122083" cy="3968749"/>
            <a:chOff x="6021917" y="2889251"/>
            <a:chExt cx="3122083" cy="3968749"/>
          </a:xfrm>
        </p:grpSpPr>
        <p:pic>
          <p:nvPicPr>
            <p:cNvPr id="5" name="Picture 4" descr="IMG_2194 copy.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1917" y="2889251"/>
              <a:ext cx="3122083" cy="3968749"/>
            </a:xfrm>
            <a:prstGeom prst="rect">
              <a:avLst/>
            </a:prstGeom>
          </p:spPr>
        </p:pic>
        <p:sp>
          <p:nvSpPr>
            <p:cNvPr id="18" name="Oval 17"/>
            <p:cNvSpPr/>
            <p:nvPr/>
          </p:nvSpPr>
          <p:spPr>
            <a:xfrm>
              <a:off x="7272867" y="43920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8367184" y="470323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8466667" y="4548716"/>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8470900" y="438361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Oval 21"/>
            <p:cNvSpPr/>
            <p:nvPr/>
          </p:nvSpPr>
          <p:spPr>
            <a:xfrm>
              <a:off x="8750300" y="4324348"/>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p:nvPr/>
          </p:nvSpPr>
          <p:spPr>
            <a:xfrm>
              <a:off x="7037917" y="551391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p:nvPr/>
          </p:nvSpPr>
          <p:spPr>
            <a:xfrm>
              <a:off x="6724650" y="560281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Oval 24"/>
            <p:cNvSpPr/>
            <p:nvPr/>
          </p:nvSpPr>
          <p:spPr>
            <a:xfrm>
              <a:off x="6115050" y="568113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Oval 25"/>
            <p:cNvSpPr/>
            <p:nvPr/>
          </p:nvSpPr>
          <p:spPr>
            <a:xfrm>
              <a:off x="7653866" y="55477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Oval 26"/>
            <p:cNvSpPr/>
            <p:nvPr/>
          </p:nvSpPr>
          <p:spPr>
            <a:xfrm>
              <a:off x="7901517" y="62716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27"/>
            <p:cNvSpPr/>
            <p:nvPr/>
          </p:nvSpPr>
          <p:spPr>
            <a:xfrm>
              <a:off x="7732184" y="44174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Oval 28"/>
            <p:cNvSpPr/>
            <p:nvPr/>
          </p:nvSpPr>
          <p:spPr>
            <a:xfrm>
              <a:off x="6464300" y="504613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Oval 29"/>
            <p:cNvSpPr/>
            <p:nvPr/>
          </p:nvSpPr>
          <p:spPr>
            <a:xfrm>
              <a:off x="7833783" y="565361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Oval 30"/>
            <p:cNvSpPr/>
            <p:nvPr/>
          </p:nvSpPr>
          <p:spPr>
            <a:xfrm>
              <a:off x="6750050" y="4419599"/>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Oval 31"/>
            <p:cNvSpPr/>
            <p:nvPr/>
          </p:nvSpPr>
          <p:spPr>
            <a:xfrm>
              <a:off x="7164917" y="52810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Oval 32"/>
            <p:cNvSpPr/>
            <p:nvPr/>
          </p:nvSpPr>
          <p:spPr>
            <a:xfrm>
              <a:off x="6896100" y="411056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Oval 33"/>
            <p:cNvSpPr/>
            <p:nvPr/>
          </p:nvSpPr>
          <p:spPr>
            <a:xfrm>
              <a:off x="9069917" y="635846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Oval 34"/>
            <p:cNvSpPr/>
            <p:nvPr/>
          </p:nvSpPr>
          <p:spPr>
            <a:xfrm>
              <a:off x="8460317" y="56747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Oval 35"/>
            <p:cNvSpPr/>
            <p:nvPr/>
          </p:nvSpPr>
          <p:spPr>
            <a:xfrm>
              <a:off x="6822016" y="5435599"/>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Oval 36"/>
            <p:cNvSpPr/>
            <p:nvPr/>
          </p:nvSpPr>
          <p:spPr>
            <a:xfrm>
              <a:off x="6868583" y="6593416"/>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Oval 37"/>
            <p:cNvSpPr/>
            <p:nvPr/>
          </p:nvSpPr>
          <p:spPr>
            <a:xfrm>
              <a:off x="7126817" y="604731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Oval 38"/>
            <p:cNvSpPr/>
            <p:nvPr/>
          </p:nvSpPr>
          <p:spPr>
            <a:xfrm>
              <a:off x="8255000" y="483446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Oval 39"/>
            <p:cNvSpPr/>
            <p:nvPr/>
          </p:nvSpPr>
          <p:spPr>
            <a:xfrm>
              <a:off x="7355417" y="6307666"/>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Oval 40"/>
            <p:cNvSpPr/>
            <p:nvPr/>
          </p:nvSpPr>
          <p:spPr>
            <a:xfrm>
              <a:off x="6938434" y="311573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Oval 41"/>
            <p:cNvSpPr/>
            <p:nvPr/>
          </p:nvSpPr>
          <p:spPr>
            <a:xfrm>
              <a:off x="7344833" y="381846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Oval 42"/>
            <p:cNvSpPr/>
            <p:nvPr/>
          </p:nvSpPr>
          <p:spPr>
            <a:xfrm>
              <a:off x="8862484" y="3431116"/>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Oval 43"/>
            <p:cNvSpPr/>
            <p:nvPr/>
          </p:nvSpPr>
          <p:spPr>
            <a:xfrm>
              <a:off x="8580967" y="3435349"/>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Oval 44"/>
            <p:cNvSpPr/>
            <p:nvPr/>
          </p:nvSpPr>
          <p:spPr>
            <a:xfrm>
              <a:off x="8722784" y="3206748"/>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Oval 45"/>
            <p:cNvSpPr/>
            <p:nvPr/>
          </p:nvSpPr>
          <p:spPr>
            <a:xfrm>
              <a:off x="8420100" y="318981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Oval 46"/>
            <p:cNvSpPr/>
            <p:nvPr/>
          </p:nvSpPr>
          <p:spPr>
            <a:xfrm>
              <a:off x="8138583" y="3194049"/>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Oval 47"/>
            <p:cNvSpPr/>
            <p:nvPr/>
          </p:nvSpPr>
          <p:spPr>
            <a:xfrm>
              <a:off x="8089901" y="3346449"/>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Oval 48"/>
            <p:cNvSpPr/>
            <p:nvPr/>
          </p:nvSpPr>
          <p:spPr>
            <a:xfrm>
              <a:off x="7977717" y="380576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Oval 49"/>
            <p:cNvSpPr/>
            <p:nvPr/>
          </p:nvSpPr>
          <p:spPr>
            <a:xfrm>
              <a:off x="8155517" y="5359399"/>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Oval 50"/>
            <p:cNvSpPr/>
            <p:nvPr/>
          </p:nvSpPr>
          <p:spPr>
            <a:xfrm>
              <a:off x="8318501" y="5130798"/>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Oval 51"/>
            <p:cNvSpPr/>
            <p:nvPr/>
          </p:nvSpPr>
          <p:spPr>
            <a:xfrm>
              <a:off x="7137401" y="349461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Oval 52"/>
            <p:cNvSpPr/>
            <p:nvPr/>
          </p:nvSpPr>
          <p:spPr>
            <a:xfrm flipV="1">
              <a:off x="6972301" y="3778251"/>
              <a:ext cx="78316" cy="4868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Oval 53"/>
            <p:cNvSpPr/>
            <p:nvPr/>
          </p:nvSpPr>
          <p:spPr>
            <a:xfrm flipH="1" flipV="1">
              <a:off x="6907531" y="3679613"/>
              <a:ext cx="45719" cy="4571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Oval 54"/>
            <p:cNvSpPr/>
            <p:nvPr/>
          </p:nvSpPr>
          <p:spPr>
            <a:xfrm>
              <a:off x="7076017" y="3793066"/>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Oval 55"/>
            <p:cNvSpPr/>
            <p:nvPr/>
          </p:nvSpPr>
          <p:spPr>
            <a:xfrm>
              <a:off x="6614584" y="43158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Oval 56"/>
            <p:cNvSpPr/>
            <p:nvPr/>
          </p:nvSpPr>
          <p:spPr>
            <a:xfrm>
              <a:off x="6699250" y="6476999"/>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Oval 57"/>
            <p:cNvSpPr/>
            <p:nvPr/>
          </p:nvSpPr>
          <p:spPr>
            <a:xfrm>
              <a:off x="6057900" y="5941481"/>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Oval 58"/>
            <p:cNvSpPr/>
            <p:nvPr/>
          </p:nvSpPr>
          <p:spPr>
            <a:xfrm>
              <a:off x="8096251" y="39983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Oval 59"/>
            <p:cNvSpPr/>
            <p:nvPr/>
          </p:nvSpPr>
          <p:spPr>
            <a:xfrm>
              <a:off x="8365067" y="412961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Oval 60"/>
            <p:cNvSpPr/>
            <p:nvPr/>
          </p:nvSpPr>
          <p:spPr>
            <a:xfrm>
              <a:off x="8147050" y="437726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Oval 61"/>
            <p:cNvSpPr/>
            <p:nvPr/>
          </p:nvSpPr>
          <p:spPr>
            <a:xfrm>
              <a:off x="7865533" y="4730748"/>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Oval 62"/>
            <p:cNvSpPr/>
            <p:nvPr/>
          </p:nvSpPr>
          <p:spPr>
            <a:xfrm>
              <a:off x="8737600" y="4745565"/>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Oval 63"/>
            <p:cNvSpPr/>
            <p:nvPr/>
          </p:nvSpPr>
          <p:spPr>
            <a:xfrm>
              <a:off x="8646584" y="48238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Oval 64"/>
            <p:cNvSpPr/>
            <p:nvPr/>
          </p:nvSpPr>
          <p:spPr>
            <a:xfrm>
              <a:off x="7981950" y="66907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Oval 65"/>
            <p:cNvSpPr/>
            <p:nvPr/>
          </p:nvSpPr>
          <p:spPr>
            <a:xfrm>
              <a:off x="7431617" y="3968748"/>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Oval 67"/>
            <p:cNvSpPr/>
            <p:nvPr/>
          </p:nvSpPr>
          <p:spPr>
            <a:xfrm>
              <a:off x="8138584" y="6538382"/>
              <a:ext cx="74083" cy="6222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0" name="TextBox 69"/>
          <p:cNvSpPr txBox="1"/>
          <p:nvPr/>
        </p:nvSpPr>
        <p:spPr>
          <a:xfrm>
            <a:off x="3651250" y="6212417"/>
            <a:ext cx="1956786" cy="276999"/>
          </a:xfrm>
          <a:prstGeom prst="rect">
            <a:avLst/>
          </a:prstGeom>
          <a:noFill/>
        </p:spPr>
        <p:txBody>
          <a:bodyPr wrap="none" rtlCol="0">
            <a:spAutoFit/>
          </a:bodyPr>
          <a:lstStyle/>
          <a:p>
            <a:r>
              <a:rPr lang="en-US" sz="1200" dirty="0" smtClean="0"/>
              <a:t>Marsh at JHNWR-Armstrong</a:t>
            </a:r>
            <a:endParaRPr lang="en-US" sz="1200" dirty="0"/>
          </a:p>
        </p:txBody>
      </p:sp>
      <p:sp>
        <p:nvSpPr>
          <p:cNvPr id="7" name="TextBox 6"/>
          <p:cNvSpPr txBox="1"/>
          <p:nvPr/>
        </p:nvSpPr>
        <p:spPr>
          <a:xfrm>
            <a:off x="135467" y="101600"/>
            <a:ext cx="1710725" cy="276999"/>
          </a:xfrm>
          <a:prstGeom prst="rect">
            <a:avLst/>
          </a:prstGeom>
          <a:noFill/>
        </p:spPr>
        <p:txBody>
          <a:bodyPr wrap="none" rtlCol="0">
            <a:spAutoFit/>
          </a:bodyPr>
          <a:lstStyle/>
          <a:p>
            <a:r>
              <a:rPr lang="en-US" sz="1200" dirty="0" smtClean="0">
                <a:solidFill>
                  <a:schemeClr val="bg1"/>
                </a:solidFill>
              </a:rPr>
              <a:t>Plastic garbage: </a:t>
            </a:r>
            <a:r>
              <a:rPr lang="en-US" sz="1200" dirty="0" err="1" smtClean="0">
                <a:solidFill>
                  <a:schemeClr val="bg1"/>
                </a:solidFill>
              </a:rPr>
              <a:t>EPA.gov</a:t>
            </a:r>
            <a:endParaRPr lang="en-US" sz="1200" dirty="0">
              <a:solidFill>
                <a:schemeClr val="bg1"/>
              </a:solidFill>
            </a:endParaRPr>
          </a:p>
        </p:txBody>
      </p:sp>
    </p:spTree>
    <p:extLst>
      <p:ext uri="{BB962C8B-B14F-4D97-AF65-F5344CB8AC3E}">
        <p14:creationId xmlns:p14="http://schemas.microsoft.com/office/powerpoint/2010/main" val="24653605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6136" y="254183"/>
            <a:ext cx="7979223" cy="482417"/>
          </a:xfrm>
        </p:spPr>
        <p:txBody>
          <a:bodyPr vert="horz" lIns="91440" tIns="45720" rIns="91440" bIns="45720" rtlCol="0" anchor="ctr">
            <a:noAutofit/>
          </a:bodyPr>
          <a:lstStyle/>
          <a:p>
            <a:pPr algn="ctr" defTabSz="914400"/>
            <a:r>
              <a:rPr lang="en-US" sz="3200" b="1" dirty="0"/>
              <a:t>Where do </a:t>
            </a:r>
            <a:r>
              <a:rPr lang="en-US" sz="3200" b="1" dirty="0" smtClean="0"/>
              <a:t>Discarded Plastics </a:t>
            </a:r>
            <a:r>
              <a:rPr lang="en-US" sz="3200" b="1" dirty="0"/>
              <a:t>Go?</a:t>
            </a:r>
          </a:p>
        </p:txBody>
      </p:sp>
      <p:sp>
        <p:nvSpPr>
          <p:cNvPr id="3" name="Content Placeholder 2"/>
          <p:cNvSpPr>
            <a:spLocks noGrp="1"/>
          </p:cNvSpPr>
          <p:nvPr>
            <p:ph idx="1"/>
          </p:nvPr>
        </p:nvSpPr>
        <p:spPr>
          <a:xfrm>
            <a:off x="275167" y="809413"/>
            <a:ext cx="8604250" cy="2865120"/>
          </a:xfrm>
          <a:solidFill>
            <a:schemeClr val="bg1">
              <a:lumMod val="85000"/>
            </a:schemeClr>
          </a:solidFill>
        </p:spPr>
        <p:txBody>
          <a:bodyPr vert="horz" lIns="91440" tIns="45720" rIns="91440" bIns="45720" rtlCol="0" anchor="t">
            <a:normAutofit fontScale="92500" lnSpcReduction="20000"/>
          </a:bodyPr>
          <a:lstStyle/>
          <a:p>
            <a:pPr marL="233363" indent="-233363" defTabSz="914400">
              <a:spcBef>
                <a:spcPts val="500"/>
              </a:spcBef>
              <a:spcAft>
                <a:spcPts val="200"/>
              </a:spcAft>
              <a:buFont typeface="Arial" panose="020B0604020202020204" pitchFamily="34" charset="0"/>
              <a:buAutoNum type="arabicPeriod"/>
            </a:pPr>
            <a:r>
              <a:rPr lang="en-US" sz="2400" i="1" dirty="0"/>
              <a:t> Plastic pollution is the most serious problem affecting the marine environment.</a:t>
            </a:r>
          </a:p>
          <a:p>
            <a:pPr marL="233363" indent="-233363" defTabSz="914400">
              <a:spcBef>
                <a:spcPts val="500"/>
              </a:spcBef>
              <a:spcAft>
                <a:spcPts val="200"/>
              </a:spcAft>
              <a:buAutoNum type="arabicPeriod"/>
            </a:pPr>
            <a:r>
              <a:rPr lang="en-US" dirty="0" smtClean="0"/>
              <a:t>Discarded </a:t>
            </a:r>
            <a:r>
              <a:rPr lang="en-US" dirty="0"/>
              <a:t>plastics </a:t>
            </a:r>
            <a:r>
              <a:rPr lang="en-US" dirty="0" smtClean="0"/>
              <a:t>- 8 </a:t>
            </a:r>
            <a:r>
              <a:rPr lang="en-US" dirty="0"/>
              <a:t>million metric </a:t>
            </a:r>
            <a:r>
              <a:rPr lang="en-US" dirty="0" smtClean="0"/>
              <a:t>tons - make </a:t>
            </a:r>
            <a:r>
              <a:rPr lang="en-US" dirty="0"/>
              <a:t>their way into the oceans of the </a:t>
            </a:r>
            <a:r>
              <a:rPr lang="en-US" dirty="0" smtClean="0"/>
              <a:t>world </a:t>
            </a:r>
            <a:r>
              <a:rPr lang="en-US" i="1" dirty="0" smtClean="0"/>
              <a:t>each year</a:t>
            </a:r>
            <a:r>
              <a:rPr lang="en-US" dirty="0" smtClean="0"/>
              <a:t>.</a:t>
            </a:r>
            <a:endParaRPr lang="en-US" dirty="0"/>
          </a:p>
          <a:p>
            <a:pPr marL="233363" indent="-233363" defTabSz="914400">
              <a:spcBef>
                <a:spcPts val="500"/>
              </a:spcBef>
              <a:spcAft>
                <a:spcPts val="200"/>
              </a:spcAft>
              <a:buAutoNum type="arabicPeriod"/>
            </a:pPr>
            <a:r>
              <a:rPr lang="en-US" dirty="0" smtClean="0"/>
              <a:t>Some accumulate </a:t>
            </a:r>
            <a:r>
              <a:rPr lang="en-US" dirty="0"/>
              <a:t>when ocean currents bring them together in large </a:t>
            </a:r>
            <a:r>
              <a:rPr lang="en-US" dirty="0" smtClean="0"/>
              <a:t>currents – gyres.  The currents bring plastics from the surface to the ocean floor.</a:t>
            </a:r>
            <a:endParaRPr lang="en-US" dirty="0"/>
          </a:p>
          <a:p>
            <a:pPr marL="233363" indent="-233363" defTabSz="914400">
              <a:spcBef>
                <a:spcPts val="500"/>
              </a:spcBef>
              <a:spcAft>
                <a:spcPts val="200"/>
              </a:spcAft>
              <a:buAutoNum type="arabicPeriod"/>
            </a:pPr>
            <a:r>
              <a:rPr lang="en-US" dirty="0" smtClean="0"/>
              <a:t>They break down </a:t>
            </a:r>
            <a:r>
              <a:rPr lang="en-US" dirty="0"/>
              <a:t>into microplastics </a:t>
            </a:r>
            <a:r>
              <a:rPr lang="en-US" dirty="0" smtClean="0"/>
              <a:t>(or start </a:t>
            </a:r>
            <a:r>
              <a:rPr lang="en-US" dirty="0"/>
              <a:t>that way</a:t>
            </a:r>
            <a:r>
              <a:rPr lang="en-US" dirty="0" smtClean="0"/>
              <a:t>), and may degrade &gt;500 y.</a:t>
            </a:r>
            <a:r>
              <a:rPr lang="en-US" dirty="0"/>
              <a:t> </a:t>
            </a:r>
          </a:p>
          <a:p>
            <a:pPr marL="233363" indent="-233363" defTabSz="914400">
              <a:spcBef>
                <a:spcPts val="500"/>
              </a:spcBef>
              <a:spcAft>
                <a:spcPts val="200"/>
              </a:spcAft>
              <a:buAutoNum type="arabicPeriod"/>
            </a:pPr>
            <a:r>
              <a:rPr lang="en-US" dirty="0" err="1" smtClean="0"/>
              <a:t>Macroplastics</a:t>
            </a:r>
            <a:r>
              <a:rPr lang="en-US" dirty="0" smtClean="0"/>
              <a:t> break down </a:t>
            </a:r>
            <a:r>
              <a:rPr lang="en-US" dirty="0"/>
              <a:t>into microplastics </a:t>
            </a:r>
            <a:r>
              <a:rPr lang="en-US" dirty="0" smtClean="0"/>
              <a:t>by interaction with heat, </a:t>
            </a:r>
            <a:r>
              <a:rPr lang="en-US" dirty="0" err="1" smtClean="0"/>
              <a:t>uv</a:t>
            </a:r>
            <a:r>
              <a:rPr lang="en-US" dirty="0" smtClean="0"/>
              <a:t>, </a:t>
            </a:r>
            <a:r>
              <a:rPr lang="en-US" dirty="0"/>
              <a:t>wind, </a:t>
            </a:r>
            <a:r>
              <a:rPr lang="en-US" dirty="0" smtClean="0"/>
              <a:t>waves, water,</a:t>
            </a:r>
            <a:r>
              <a:rPr lang="en-US" dirty="0">
                <a:cs typeface="Calibri"/>
              </a:rPr>
              <a:t> </a:t>
            </a:r>
            <a:r>
              <a:rPr lang="en-US" dirty="0" smtClean="0"/>
              <a:t>temperature, sand </a:t>
            </a:r>
            <a:r>
              <a:rPr lang="en-US" dirty="0"/>
              <a:t>and </a:t>
            </a:r>
            <a:r>
              <a:rPr lang="en-US" dirty="0" smtClean="0"/>
              <a:t>stone, and bacteria.</a:t>
            </a:r>
          </a:p>
          <a:p>
            <a:pPr marL="233363" indent="-233363" defTabSz="914400">
              <a:spcBef>
                <a:spcPts val="500"/>
              </a:spcBef>
              <a:spcAft>
                <a:spcPts val="200"/>
              </a:spcAft>
              <a:buFont typeface="Arial" panose="020B0604020202020204" pitchFamily="34" charset="0"/>
              <a:buAutoNum type="arabicPeriod"/>
            </a:pPr>
            <a:r>
              <a:rPr lang="en-US" sz="2000" dirty="0" smtClean="0">
                <a:cs typeface="Calibri"/>
              </a:rPr>
              <a:t>Most plastics are below the surface of the oceans and are found throughout the water column.  </a:t>
            </a:r>
          </a:p>
        </p:txBody>
      </p:sp>
      <p:pic>
        <p:nvPicPr>
          <p:cNvPr id="5" name="Picture 4" descr="Ms. Goodrich's Science Class Blog | Back off man: we are ..."/>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5724414" y="3884083"/>
            <a:ext cx="3160929" cy="2383359"/>
          </a:xfrm>
          <a:prstGeom prst="rect">
            <a:avLst/>
          </a:prstGeom>
        </p:spPr>
      </p:pic>
      <p:sp>
        <p:nvSpPr>
          <p:cNvPr id="7" name="TextBox 6">
            <a:extLst>
              <a:ext uri="{FF2B5EF4-FFF2-40B4-BE49-F238E27FC236}">
                <a16:creationId xmlns:a16="http://schemas.microsoft.com/office/drawing/2014/main" xmlns="" id="{01FCA448-27E1-4AB9-B965-CAA34A5E8599}"/>
              </a:ext>
            </a:extLst>
          </p:cNvPr>
          <p:cNvSpPr txBox="1"/>
          <p:nvPr/>
        </p:nvSpPr>
        <p:spPr>
          <a:xfrm>
            <a:off x="5913683" y="6023641"/>
            <a:ext cx="1513277" cy="276999"/>
          </a:xfrm>
          <a:prstGeom prst="rect">
            <a:avLst/>
          </a:prstGeom>
          <a:noFill/>
        </p:spPr>
        <p:txBody>
          <a:bodyPr wrap="square" rtlCol="0">
            <a:spAutoFit/>
          </a:bodyPr>
          <a:lstStyle/>
          <a:p>
            <a:r>
              <a:rPr lang="en-US" sz="1200" dirty="0">
                <a:solidFill>
                  <a:schemeClr val="bg1"/>
                </a:solidFill>
              </a:rPr>
              <a:t>National Geographic</a:t>
            </a:r>
          </a:p>
        </p:txBody>
      </p:sp>
      <p:pic>
        <p:nvPicPr>
          <p:cNvPr id="8" name="Content Placeholder 5" descr="SeaNet-World-Map-Great-Oceanic-Garbage-Patches-10-Year-Pla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74577" y="3651588"/>
            <a:ext cx="5516623" cy="3043851"/>
          </a:xfrm>
          <a:prstGeom prst="rect">
            <a:avLst/>
          </a:prstGeom>
        </p:spPr>
      </p:pic>
    </p:spTree>
    <p:extLst>
      <p:ext uri="{BB962C8B-B14F-4D97-AF65-F5344CB8AC3E}">
        <p14:creationId xmlns:p14="http://schemas.microsoft.com/office/powerpoint/2010/main" val="40355419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20-05-22 at 2.40.06 PM.png"/>
          <p:cNvPicPr>
            <a:picLocks noGrp="1" noChangeAspect="1"/>
          </p:cNvPicPr>
          <p:nvPr>
            <p:ph idx="1"/>
          </p:nvPr>
        </p:nvPicPr>
        <p:blipFill>
          <a:blip r:embed="rId2">
            <a:extLst>
              <a:ext uri="{28A0092B-C50C-407E-A947-70E740481C1C}">
                <a14:useLocalDpi xmlns:a14="http://schemas.microsoft.com/office/drawing/2010/main" val="0"/>
              </a:ext>
            </a:extLst>
          </a:blip>
          <a:srcRect t="-21193" b="-21193"/>
          <a:stretch>
            <a:fillRect/>
          </a:stretch>
        </p:blipFill>
        <p:spPr>
          <a:xfrm>
            <a:off x="457200" y="1171223"/>
            <a:ext cx="8393522" cy="4912077"/>
          </a:xfrm>
        </p:spPr>
      </p:pic>
      <p:sp>
        <p:nvSpPr>
          <p:cNvPr id="3" name="TextBox 2"/>
          <p:cNvSpPr txBox="1"/>
          <p:nvPr/>
        </p:nvSpPr>
        <p:spPr>
          <a:xfrm>
            <a:off x="457200" y="5689600"/>
            <a:ext cx="4020113" cy="369332"/>
          </a:xfrm>
          <a:prstGeom prst="rect">
            <a:avLst/>
          </a:prstGeom>
          <a:noFill/>
        </p:spPr>
        <p:txBody>
          <a:bodyPr wrap="none" rtlCol="0">
            <a:spAutoFit/>
          </a:bodyPr>
          <a:lstStyle/>
          <a:p>
            <a:r>
              <a:rPr lang="en-US" dirty="0" smtClean="0"/>
              <a:t>T. </a:t>
            </a:r>
            <a:r>
              <a:rPr lang="en-US" smtClean="0"/>
              <a:t>Roberts video, </a:t>
            </a:r>
            <a:r>
              <a:rPr lang="en-US" dirty="0" smtClean="0"/>
              <a:t>“The Great </a:t>
            </a:r>
            <a:r>
              <a:rPr lang="en-US" dirty="0" err="1" smtClean="0"/>
              <a:t>Realisation</a:t>
            </a:r>
            <a:r>
              <a:rPr lang="en-US" dirty="0" smtClean="0"/>
              <a:t>”</a:t>
            </a:r>
            <a:endParaRPr lang="en-US" dirty="0"/>
          </a:p>
        </p:txBody>
      </p:sp>
    </p:spTree>
    <p:extLst>
      <p:ext uri="{BB962C8B-B14F-4D97-AF65-F5344CB8AC3E}">
        <p14:creationId xmlns:p14="http://schemas.microsoft.com/office/powerpoint/2010/main" val="3061288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48A740BBEA2348BB05496D731DB67D" ma:contentTypeVersion="8" ma:contentTypeDescription="Create a new document." ma:contentTypeScope="" ma:versionID="56a9717a2c7f219e386ca3dca9aad9d9">
  <xsd:schema xmlns:xsd="http://www.w3.org/2001/XMLSchema" xmlns:xs="http://www.w3.org/2001/XMLSchema" xmlns:p="http://schemas.microsoft.com/office/2006/metadata/properties" xmlns:ns2="f457bde0-baa4-418f-8113-fff3bae35317" xmlns:ns3="c1370c21-a419-4a78-8904-772b8f5a9a79" targetNamespace="http://schemas.microsoft.com/office/2006/metadata/properties" ma:root="true" ma:fieldsID="bacb46cfc08e928eb0a24ece1f3f5e91" ns2:_="" ns3:_="">
    <xsd:import namespace="f457bde0-baa4-418f-8113-fff3bae35317"/>
    <xsd:import namespace="c1370c21-a419-4a78-8904-772b8f5a9a7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7bde0-baa4-418f-8113-fff3bae353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370c21-a419-4a78-8904-772b8f5a9a7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97BE15-EAF6-4410-80B1-F6F1043F67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57bde0-baa4-418f-8113-fff3bae35317"/>
    <ds:schemaRef ds:uri="c1370c21-a419-4a78-8904-772b8f5a9a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DE46C7-B796-4939-B3EB-4C94429F284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c1370c21-a419-4a78-8904-772b8f5a9a79"/>
    <ds:schemaRef ds:uri="f457bde0-baa4-418f-8113-fff3bae35317"/>
    <ds:schemaRef ds:uri="http://www.w3.org/XML/1998/namespace"/>
  </ds:schemaRefs>
</ds:datastoreItem>
</file>

<file path=customXml/itemProps3.xml><?xml version="1.0" encoding="utf-8"?>
<ds:datastoreItem xmlns:ds="http://schemas.openxmlformats.org/officeDocument/2006/customXml" ds:itemID="{7D1BE659-E09B-493D-A251-55B973795F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31156</TotalTime>
  <Words>7748</Words>
  <Application>Microsoft Macintosh PowerPoint</Application>
  <PresentationFormat>On-screen Show (4:3)</PresentationFormat>
  <Paragraphs>678</Paragraphs>
  <Slides>57</Slides>
  <Notes>42</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Plastics in Our Bodies and in the Environment</vt:lpstr>
      <vt:lpstr>You know the problems of plastics…</vt:lpstr>
      <vt:lpstr>PowerPoint Presentation</vt:lpstr>
      <vt:lpstr>The % incinerated varies greatly. E.g., in Harrisburg, all is incinerated.  Large recycling companies harvest the methane directly to gas turbines for burning and creating electricity.</vt:lpstr>
      <vt:lpstr>PowerPoint Presentation</vt:lpstr>
      <vt:lpstr>PowerPoint Presentation</vt:lpstr>
      <vt:lpstr>Sixty years later, this is the reality no one anticipated. </vt:lpstr>
      <vt:lpstr>Where do Discarded Plastics Go?</vt:lpstr>
      <vt:lpstr>PowerPoint Presentation</vt:lpstr>
      <vt:lpstr>PowerPoint Presentation</vt:lpstr>
      <vt:lpstr>PowerPoint Presentation</vt:lpstr>
      <vt:lpstr>Microplastics are defined as &lt; 5 millimeters in diameter. Nanoplastics are &lt; ~250 nm    Plastics adsorb persistent pollutants.  They leach phthalates, polyethylene (PET), polypropylene (PP), polystyrene, PVC, flame retardants, BPA, UV sun screens, etc. into water.   They provide hard substrate for microbes, and gene sequence analysis identified a diverse microbial community referred to as the plastisphere.</vt:lpstr>
      <vt:lpstr>Types of Microplastics (&lt;5mm)</vt:lpstr>
      <vt:lpstr>Environmental entry points</vt:lpstr>
      <vt:lpstr>1. Plastics (synthetic polymers) are long chains of monomers with bonds that take hundreds of years to break down.  Most are mixtures.  2. Manufacturing plastics creates hazardous waste.  3. &gt;90% produced from fossil fuels by petrochemical companies.  18% of virgin plastic made in NA, 50% Asia, 30% Eur (D’Ambrieres, 2019).  4. Plastic is one of the world’s most-used materials; most overt problems are use of fossil fuels, end-of-life disposal, and loss of economic value.  5. Plasticizers, uv absorbers, flame retardants, etc. can diffuse through the polymer and release into any liquid or air that contact the plastic.  6. Chemicals in plastics are endocrine disrupters - mimic the action of hormones and other signaling molecules by fitting into/binding with receptor sites in many tissues (also pesticides, pharmaceuticals, PCBs, fungicides, plasticizers (BPA), phthalates (more flex/harder to break) etc.  7. Concern is greatest for fetuses and non-adults:  affect early sexual differentiation and neurological development.</vt:lpstr>
      <vt:lpstr>What is at risk?</vt:lpstr>
      <vt:lpstr>Can plastics cause diseases?</vt:lpstr>
      <vt:lpstr>PowerPoint Presentation</vt:lpstr>
      <vt:lpstr>How are we exposed to plastics?</vt:lpstr>
      <vt:lpstr>Plastics adsorb contaminants</vt:lpstr>
      <vt:lpstr>Plastics interact with other pollutants such as: </vt:lpstr>
      <vt:lpstr>Microplastics in the food chain</vt:lpstr>
      <vt:lpstr>Are microplastics found in our food?</vt:lpstr>
      <vt:lpstr>Microplastics in animal tissues  Potentially the body is absorbing, distributing, metabolizing, and excreting microplastics (NJ DEP) </vt:lpstr>
      <vt:lpstr>What is found in the home?</vt:lpstr>
      <vt:lpstr>What is found outside?</vt:lpstr>
      <vt:lpstr>What can we do?   </vt:lpstr>
      <vt:lpstr>Types of Solutions</vt:lpstr>
      <vt:lpstr>PowerPoint Presentation</vt:lpstr>
      <vt:lpstr>Plastic Bag Bans, Fees, and Recycling</vt:lpstr>
      <vt:lpstr>The status of bans on polystyrene - StyrofoamTM</vt:lpstr>
      <vt:lpstr>Regulatory Actions to Consider</vt:lpstr>
      <vt:lpstr>1.  Recycled plastics meet about 10% of global demand for plastic.  2.  Cannot always substitute recycled plastics for virgin because must be traceable for food packaging, some uses must withstand very high pressures.  3.  Recycling plastic avoids about 25% of emissions of CO2 compared to that generated during production of raw plastic (D’Ambriere, 2019).  4.  More jobs associated with a recycling plant than a landfill, incineration, or petrochemical industry synthesis of virgin resins (D’Ambriere, 2019). It supports local industry, and supports independence of economy in countries with few oil or gas resources.  5.  Products can only be recycled economically if   (1) recycling is built into their design,   (2) there are sufficient quantities in waste streams,   (3) manufacturer can meet the technical challenges involved in                   increasing the amount of recycled materials in their products,   (4) no problematic odor or color.</vt:lpstr>
      <vt:lpstr>1.  Many products are composed of different types of plastic and sometimes non-plastic components – contaminated.  TerraCycle works with brands, retailers, and manufacturers to create new product designs and packaging that can be recycled because not contaminated. TerraCycle launched Loop: Pilot program consumers can purchase at select Kroger’s stores and return the food and product containers durable, reusable, or fully recyclable back to the vendor.   2.  Plastic production and application is continually expanding, but the lifetime of plastic products is typically short. New plastic introduced by DOE LBNL . 3. There are many different types of plastics, with widely different properties, that can make recycling problematic.  4. Plastics can only be reused a limited number of times before they are too degraded for further use.  E.G., reprocessing of PET polymer leads to discoloration and change in polymer properties of elasticity, strength, barrier.    5. New applications must be selected according to new color and properties. Properties of a polymer can change over time resulting in inferior mechanical properties and/or processing behavior compared to virgin material.</vt:lpstr>
      <vt:lpstr>PowerPoint Presentation</vt:lpstr>
      <vt:lpstr>Engineered areas of land for the controlled deposit of solid waste.   MSW landfills comply with Resource Conservation and Recovery Act (RCRA), including siting restrictions in floodplains, surface/groundwater protection, disease and vector control, open-burning prohibitions, explosive gas (methane) control, fire prevention through the use of cover materials, and prevention of bird hazards to aircraft.  After adoption of the first RCRA in 1968, the total # of landfills in the U.S. steadily declined. Despite the diminishing percentage of total MSW disposed of in landfills, the total waste capacity of landfills is still increasing.   Landfill gas can be utilized by a gas turbine producing electricity or pipeline-grade gas from methane piped from a large landfill.</vt:lpstr>
      <vt:lpstr>PowerPoint Presentation</vt:lpstr>
      <vt:lpstr>Refuse, Reduce</vt:lpstr>
      <vt:lpstr>Individual Actions </vt:lpstr>
      <vt:lpstr>Can You Cook a Plastic-Free Meal? (NOAA MDP)</vt:lpstr>
      <vt:lpstr>Reduce, Recycle</vt:lpstr>
      <vt:lpstr>Mind  Your Clothes!</vt:lpstr>
      <vt:lpstr>Reuse</vt:lpstr>
      <vt:lpstr>Recycle</vt:lpstr>
      <vt:lpstr>NOAA Marine Debris Clearinghouse</vt:lpstr>
      <vt:lpstr>PowerPoint Presentation</vt:lpstr>
      <vt:lpstr>Community Action</vt:lpstr>
      <vt:lpstr>Urban stream plastic and debris removal</vt:lpstr>
      <vt:lpstr>Emerging Technologies</vt:lpstr>
      <vt:lpstr>PowerPoint Presentation</vt:lpstr>
      <vt:lpstr>Join International Pellet Watch</vt:lpstr>
      <vt:lpstr>New Plastic Products</vt:lpstr>
      <vt:lpstr>Thank you</vt:lpstr>
      <vt:lpstr>Plastic recycling numbers</vt:lpstr>
      <vt:lpstr>Some Dumping FAQ – Supplementary – not to show</vt:lpstr>
      <vt:lpstr>PowerPoint Presentation</vt:lpstr>
      <vt:lpstr>Areas of Needed Research</vt:lpstr>
    </vt:vector>
  </TitlesOfParts>
  <Company>Penn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Carroll</dc:creator>
  <cp:lastModifiedBy>Carol Armstrong, Ph.D., ABN</cp:lastModifiedBy>
  <cp:revision>443</cp:revision>
  <cp:lastPrinted>2018-08-29T19:12:52Z</cp:lastPrinted>
  <dcterms:created xsi:type="dcterms:W3CDTF">2018-02-27T20:19:18Z</dcterms:created>
  <dcterms:modified xsi:type="dcterms:W3CDTF">2020-05-22T18:43:34Z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0x0101003D48A740BBEA2348BB05496D731DB67D</vt:lpwstr>
  </property>
</Properties>
</file>